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5" r:id="rId4"/>
    <p:sldId id="273" r:id="rId5"/>
    <p:sldId id="307" r:id="rId6"/>
    <p:sldId id="308" r:id="rId7"/>
    <p:sldId id="27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2479675"/>
          </a:xfrm>
        </p:spPr>
        <p:txBody>
          <a:bodyPr>
            <a:normAutofit/>
          </a:bodyPr>
          <a:lstStyle/>
          <a:p>
            <a:r>
              <a:rPr lang="pt-BR" sz="9600" dirty="0"/>
              <a:t>ISO 144.000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pt-BR" dirty="0"/>
          </a:p>
          <a:p>
            <a:pPr algn="r"/>
            <a:endParaRPr lang="pt-BR" dirty="0"/>
          </a:p>
          <a:p>
            <a:pPr algn="r"/>
            <a:r>
              <a:rPr lang="pt-BR" dirty="0"/>
              <a:t>Congresso MV – Regional SC – Maio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7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o que faltou para as virgens insensatas?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455313"/>
            <a:ext cx="11766115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32" y="1352811"/>
            <a:ext cx="5461348" cy="539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05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a história se repetirá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" y="1455313"/>
            <a:ext cx="12191998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0416" y="1455313"/>
            <a:ext cx="115364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dirty="0">
                <a:latin typeface="GoudyOlSt BT" pitchFamily="18" charset="0"/>
              </a:rPr>
              <a:t>“</a:t>
            </a:r>
            <a:r>
              <a:rPr lang="pt-BR" altLang="pt-BR" sz="4000" b="1" i="1" dirty="0">
                <a:latin typeface="GoudyOlSt BT" pitchFamily="18" charset="0"/>
              </a:rPr>
              <a:t>A grande obra do evangelho não deverá encerrar-se com menor manifestação do poder de Deus do que a que assinalou o seu início</a:t>
            </a:r>
            <a:r>
              <a:rPr lang="pt-BR" altLang="pt-BR" sz="4000" dirty="0">
                <a:latin typeface="GoudyOlSt BT" pitchFamily="18" charset="0"/>
              </a:rPr>
              <a:t>”      </a:t>
            </a:r>
            <a:r>
              <a:rPr lang="pt-BR" altLang="pt-BR" sz="2800" dirty="0">
                <a:latin typeface="GoudyOlSt BT" pitchFamily="18" charset="0"/>
              </a:rPr>
              <a:t>(GC, 617).</a:t>
            </a:r>
          </a:p>
          <a:p>
            <a:pPr>
              <a:spcBef>
                <a:spcPct val="50000"/>
              </a:spcBef>
            </a:pPr>
            <a:r>
              <a:rPr lang="pt-BR" altLang="pt-BR" sz="4000" i="1" dirty="0">
                <a:latin typeface="GoudyOlSt BT" pitchFamily="18" charset="0"/>
              </a:rPr>
              <a:t>“</a:t>
            </a:r>
            <a:r>
              <a:rPr lang="pt-BR" altLang="pt-BR" sz="4000" b="1" i="1" dirty="0">
                <a:latin typeface="GoudyOlSt BT" pitchFamily="18" charset="0"/>
              </a:rPr>
              <a:t>O Senhor declarou que a história do passado repetir-se-á ao entrarmos na obra finalizadora</a:t>
            </a:r>
            <a:r>
              <a:rPr lang="pt-BR" altLang="pt-BR" sz="4000" i="1" dirty="0">
                <a:latin typeface="GoudyOlSt BT" pitchFamily="18" charset="0"/>
              </a:rPr>
              <a:t>” </a:t>
            </a:r>
            <a:r>
              <a:rPr lang="pt-BR" altLang="pt-BR" sz="2800" dirty="0">
                <a:latin typeface="GoudyOlSt BT" pitchFamily="18" charset="0"/>
              </a:rPr>
              <a:t>(2ME, 390).</a:t>
            </a:r>
          </a:p>
        </p:txBody>
      </p:sp>
    </p:spTree>
    <p:extLst>
      <p:ext uri="{BB962C8B-B14F-4D97-AF65-F5344CB8AC3E}">
        <p14:creationId xmlns:p14="http://schemas.microsoft.com/office/powerpoint/2010/main" val="201689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que sinal os judeus esperavam de forma equivocada?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" y="1455313"/>
            <a:ext cx="12191998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0208" y="2632760"/>
            <a:ext cx="11536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 dirty="0">
                <a:latin typeface="GoudyOlSt BT" pitchFamily="18" charset="0"/>
              </a:rPr>
              <a:t>MALAQUIAS 4:5</a:t>
            </a:r>
            <a:endParaRPr lang="pt-BR" altLang="pt-BR" sz="2800" b="1" dirty="0">
              <a:latin typeface="GoudyOlSt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19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que sinal os judeus esperavam de forma equivocada?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" y="1455313"/>
            <a:ext cx="12191998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0207" y="1262130"/>
            <a:ext cx="1209179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udyOlSt BT" pitchFamily="18" charset="0"/>
              </a:rPr>
              <a:t>“</a:t>
            </a:r>
            <a:r>
              <a:rPr lang="pt-BR" sz="3600" b="1" i="1" dirty="0">
                <a:latin typeface="GoudyOlSt BT" pitchFamily="18" charset="0"/>
              </a:rPr>
              <a:t>Porque dizem, os escribas, ser necessário que                   Elias venha primeiro?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3600" b="1" i="1" dirty="0">
                <a:latin typeface="GoudyOlSt BT" pitchFamily="18" charset="0"/>
              </a:rPr>
              <a:t>Então, Jesus respondeu :                                                                   De fato Elias virá e restaurará todas as coisas.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3600" b="1" i="1" dirty="0">
                <a:latin typeface="GoudyOlSt BT" pitchFamily="18" charset="0"/>
              </a:rPr>
              <a:t>Eu, porém, vos declaro que </a:t>
            </a:r>
            <a:r>
              <a:rPr lang="pt-BR" sz="3600" b="1" i="1" u="sng" dirty="0">
                <a:latin typeface="GoudyOlSt BT" pitchFamily="18" charset="0"/>
              </a:rPr>
              <a:t>Elias já veio</a:t>
            </a:r>
            <a:r>
              <a:rPr lang="pt-BR" sz="3600" b="1" i="1" dirty="0">
                <a:latin typeface="GoudyOlSt BT" pitchFamily="18" charset="0"/>
              </a:rPr>
              <a:t>, e não o reconheceram; antes fizeram com ele tudo quanto quiseram.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3600" b="1" i="1" dirty="0">
                <a:latin typeface="GoudyOlSt BT" pitchFamily="18" charset="0"/>
              </a:rPr>
              <a:t>...Então os discípulos entenderam que lhes falara de                        João Batista.</a:t>
            </a:r>
            <a:r>
              <a:rPr lang="pt-BR" sz="3600" b="1" dirty="0">
                <a:latin typeface="GoudyOlSt BT" pitchFamily="18" charset="0"/>
              </a:rPr>
              <a:t>” (Mat. 17:10-13)</a:t>
            </a:r>
            <a:endParaRPr lang="pt-BR" sz="4800" b="1" dirty="0">
              <a:latin typeface="GoudyOlSt BT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altLang="pt-BR" sz="3600" b="1" dirty="0">
              <a:latin typeface="GoudyOlSt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05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como ser virgem insensata?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" y="1455313"/>
            <a:ext cx="12191998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104" y="1795097"/>
            <a:ext cx="1209179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“Eu vi que </a:t>
            </a:r>
            <a:r>
              <a:rPr lang="pt-BR" altLang="pt-BR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muitos</a:t>
            </a:r>
            <a:r>
              <a:rPr lang="pt-BR" altLang="pt-B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negligenciavam a preparação tão necessária, esperando que o tempo do “refrigério” e da “chuva serôdia” os habilitasse para estar em pé no dia do Senhor, e viver à Sua vista. </a:t>
            </a:r>
          </a:p>
          <a:p>
            <a:pPr algn="ctr">
              <a:spcBef>
                <a:spcPct val="0"/>
              </a:spcBef>
            </a:pPr>
            <a:r>
              <a:rPr lang="pt-BR" altLang="pt-B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quantos vi eu no tempo de angústia sem abrigo!  Haviam negligenciado a necessária preparação”. </a:t>
            </a: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(PE, 71)</a:t>
            </a:r>
          </a:p>
          <a:p>
            <a:pPr algn="ctr">
              <a:spcBef>
                <a:spcPct val="50000"/>
              </a:spcBef>
              <a:defRPr/>
            </a:pPr>
            <a:endParaRPr lang="pt-BR" altLang="pt-BR" sz="3600" b="1" dirty="0">
              <a:latin typeface="GoudyOlSt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2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metade do trigo será selado?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00623" y="1655730"/>
            <a:ext cx="12191998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104" y="2909913"/>
            <a:ext cx="1209179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000" b="1" dirty="0"/>
              <a:t>Lucas 17: 33-36</a:t>
            </a:r>
          </a:p>
          <a:p>
            <a:pPr algn="ctr">
              <a:spcBef>
                <a:spcPct val="50000"/>
              </a:spcBef>
              <a:defRPr/>
            </a:pPr>
            <a:endParaRPr lang="pt-BR" altLang="pt-BR" sz="3600" b="1" dirty="0">
              <a:latin typeface="GoudyOlSt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00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condições para receber a chuva serôdia: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00623" y="1655730"/>
            <a:ext cx="12191998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104" y="1655730"/>
            <a:ext cx="1209179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endParaRPr lang="pt-BR" altLang="pt-BR" sz="2400" dirty="0">
              <a:latin typeface="Bell MT" panose="02020503060305020303" pitchFamily="18" charset="0"/>
            </a:endParaRPr>
          </a:p>
          <a:p>
            <a:pPr algn="ctr"/>
            <a:r>
              <a:rPr lang="pt-BR" altLang="pt-BR" sz="3600" b="1" dirty="0">
                <a:latin typeface="Bell MT" panose="02020503060305020303" pitchFamily="18" charset="0"/>
              </a:rPr>
              <a:t>“Deve o coração ser esvaziado de toda mancha, purificado para habitação do Espírito” </a:t>
            </a:r>
            <a:r>
              <a:rPr lang="pt-BR" altLang="pt-BR" sz="2800" b="1" dirty="0">
                <a:latin typeface="Bell MT" panose="02020503060305020303" pitchFamily="18" charset="0"/>
              </a:rPr>
              <a:t>(TM, 507)  </a:t>
            </a:r>
          </a:p>
          <a:p>
            <a:pPr algn="ctr"/>
            <a:endParaRPr lang="pt-BR" altLang="pt-BR" sz="4000" b="1" dirty="0">
              <a:latin typeface="Bell MT" panose="02020503060305020303" pitchFamily="18" charset="0"/>
            </a:endParaRPr>
          </a:p>
          <a:p>
            <a:pPr algn="ctr"/>
            <a:r>
              <a:rPr lang="pt-BR" altLang="pt-BR" sz="4000" b="1" dirty="0">
                <a:latin typeface="Bell MT" panose="02020503060305020303" pitchFamily="18" charset="0"/>
              </a:rPr>
              <a:t>“A chuva serôdia há de vir, e a benção de Deus encherá toda alma que estiver purificada de toda contaminação” </a:t>
            </a:r>
            <a:r>
              <a:rPr lang="pt-BR" altLang="pt-BR" sz="2800" b="1" dirty="0">
                <a:latin typeface="Bell MT" panose="02020503060305020303" pitchFamily="18" charset="0"/>
              </a:rPr>
              <a:t>(</a:t>
            </a:r>
            <a:r>
              <a:rPr lang="pt-BR" altLang="pt-BR" sz="2800" b="1" dirty="0" err="1">
                <a:latin typeface="Bell MT" panose="02020503060305020303" pitchFamily="18" charset="0"/>
              </a:rPr>
              <a:t>Ev</a:t>
            </a:r>
            <a:r>
              <a:rPr lang="pt-BR" altLang="pt-BR" sz="2800" b="1" dirty="0">
                <a:latin typeface="Bell MT" panose="02020503060305020303" pitchFamily="18" charset="0"/>
              </a:rPr>
              <a:t>, 702)</a:t>
            </a:r>
          </a:p>
          <a:p>
            <a:pPr algn="ctr">
              <a:spcBef>
                <a:spcPct val="50000"/>
              </a:spcBef>
              <a:defRPr/>
            </a:pPr>
            <a:endParaRPr lang="pt-BR" altLang="pt-BR" sz="3600" b="1" dirty="0">
              <a:latin typeface="GoudyOlSt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51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condições para receber a chuva serôdia: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00623" y="1655730"/>
            <a:ext cx="12191998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" y="1004376"/>
            <a:ext cx="120917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endParaRPr lang="pt-BR" altLang="pt-BR" sz="2400" dirty="0">
              <a:latin typeface="Bell MT" panose="02020503060305020303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3600" b="1" i="1" dirty="0">
                <a:latin typeface="Times New Roman" pitchFamily="18" charset="0"/>
                <a:cs typeface="Times New Roman" pitchFamily="18" charset="0"/>
              </a:rPr>
              <a:t>“O fim está próximo, nos acometendo tão furtivamente, tão imperceptivelmente, tão silenciosamente, </a:t>
            </a:r>
            <a:r>
              <a:rPr lang="pt-BR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como os passos do ladrão na noite</a:t>
            </a:r>
            <a:r>
              <a:rPr lang="pt-BR" sz="3600" b="1" i="1" dirty="0">
                <a:latin typeface="Times New Roman" pitchFamily="18" charset="0"/>
                <a:cs typeface="Times New Roman" pitchFamily="18" charset="0"/>
              </a:rPr>
              <a:t> para surpreender as sentinelas dormentes e despreparadas. Possa o Senhor conceder o Seu Santo Espírito sobre os corações que estão </a:t>
            </a:r>
            <a:r>
              <a:rPr lang="pt-BR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livres de cuidados</a:t>
            </a:r>
            <a:r>
              <a:rPr lang="pt-BR" sz="3600" b="1" i="1" dirty="0">
                <a:latin typeface="Times New Roman" pitchFamily="18" charset="0"/>
                <a:cs typeface="Times New Roman" pitchFamily="18" charset="0"/>
              </a:rPr>
              <a:t>, para que não mais continuem a dormir como os outros, mas serem sóbrios e vigiarem.”</a:t>
            </a:r>
            <a:r>
              <a:rPr lang="pt-BR" sz="3600" b="1" dirty="0">
                <a:solidFill>
                  <a:srgbClr val="00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(General </a:t>
            </a:r>
            <a:r>
              <a:rPr lang="pt-BR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pt-BR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Bulletin</a:t>
            </a:r>
            <a:r>
              <a:rPr lang="pt-BR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, 1893, p. 132-133)</a:t>
            </a:r>
          </a:p>
          <a:p>
            <a:pPr algn="ctr">
              <a:spcBef>
                <a:spcPct val="50000"/>
              </a:spcBef>
              <a:defRPr/>
            </a:pPr>
            <a:endParaRPr lang="pt-BR" altLang="pt-BR" sz="3600" b="1" dirty="0">
              <a:latin typeface="GoudyOlSt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5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250522"/>
            <a:ext cx="10353761" cy="1077237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CONCEITUANDO TERMOS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4608" y="1327759"/>
            <a:ext cx="10847540" cy="5530241"/>
          </a:xfrm>
        </p:spPr>
        <p:txBody>
          <a:bodyPr>
            <a:normAutofit fontScale="85000" lnSpcReduction="20000"/>
          </a:bodyPr>
          <a:lstStyle/>
          <a:p>
            <a:r>
              <a:rPr lang="pt-BR" sz="3600" dirty="0">
                <a:effectLst/>
              </a:rPr>
              <a:t>CRITÉRIO PARA SALVAÇÃO –&gt; </a:t>
            </a:r>
            <a:r>
              <a:rPr lang="pt-BR" sz="3600" dirty="0">
                <a:solidFill>
                  <a:srgbClr val="FFFF00"/>
                </a:solidFill>
                <a:effectLst/>
              </a:rPr>
              <a:t>Mat. 7:21 e Prov. 7:2</a:t>
            </a:r>
          </a:p>
          <a:p>
            <a:r>
              <a:rPr lang="pt-BR" sz="3600" dirty="0">
                <a:effectLst/>
              </a:rPr>
              <a:t>MÉTODO PARA SER SANTIFICAÇÃO –&gt; </a:t>
            </a:r>
            <a:r>
              <a:rPr lang="pt-BR" sz="3600" dirty="0">
                <a:solidFill>
                  <a:srgbClr val="FFFF00"/>
                </a:solidFill>
                <a:effectLst/>
              </a:rPr>
              <a:t>Mat. 16:24</a:t>
            </a:r>
          </a:p>
          <a:p>
            <a:r>
              <a:rPr lang="pt-BR" sz="3600" dirty="0">
                <a:effectLst/>
              </a:rPr>
              <a:t>FONTE DO PODER –&gt; </a:t>
            </a:r>
            <a:r>
              <a:rPr lang="pt-BR" sz="3600" dirty="0">
                <a:solidFill>
                  <a:srgbClr val="FFFF00"/>
                </a:solidFill>
                <a:effectLst/>
              </a:rPr>
              <a:t>João 15:5</a:t>
            </a:r>
          </a:p>
          <a:p>
            <a:r>
              <a:rPr lang="pt-BR" sz="3600" dirty="0">
                <a:effectLst/>
              </a:rPr>
              <a:t>PARTICIPAÇÃO HUMANA -&gt; </a:t>
            </a:r>
            <a:r>
              <a:rPr lang="pt-BR" sz="3600" dirty="0" err="1">
                <a:solidFill>
                  <a:srgbClr val="FFFF00"/>
                </a:solidFill>
                <a:effectLst/>
              </a:rPr>
              <a:t>Jos</a:t>
            </a:r>
            <a:r>
              <a:rPr lang="pt-BR" sz="3600" dirty="0">
                <a:solidFill>
                  <a:srgbClr val="FFFF00"/>
                </a:solidFill>
                <a:effectLst/>
              </a:rPr>
              <a:t>. 24:15 e I Cor. 10:31</a:t>
            </a:r>
          </a:p>
          <a:p>
            <a:r>
              <a:rPr lang="pt-BR" sz="3600" dirty="0">
                <a:effectLst/>
              </a:rPr>
              <a:t>MÉRITO – </a:t>
            </a:r>
            <a:r>
              <a:rPr lang="pt-BR" sz="3600" dirty="0">
                <a:solidFill>
                  <a:srgbClr val="FFFF00"/>
                </a:solidFill>
                <a:effectLst/>
              </a:rPr>
              <a:t>Efe. 2:8</a:t>
            </a:r>
          </a:p>
          <a:p>
            <a:r>
              <a:rPr lang="pt-BR" sz="3600" dirty="0">
                <a:effectLst/>
              </a:rPr>
              <a:t>OBJETIVO DA GRAÇA -&gt; </a:t>
            </a:r>
            <a:r>
              <a:rPr lang="pt-BR" sz="3600" dirty="0">
                <a:solidFill>
                  <a:srgbClr val="FFFF00"/>
                </a:solidFill>
                <a:effectLst/>
              </a:rPr>
              <a:t>Rom. 1:5 e João 8:11</a:t>
            </a:r>
          </a:p>
          <a:p>
            <a:r>
              <a:rPr lang="pt-BR" sz="3600" dirty="0">
                <a:effectLst/>
              </a:rPr>
              <a:t>EXEQUIBILIDADE -&gt; </a:t>
            </a:r>
            <a:r>
              <a:rPr lang="pt-BR" sz="3600" dirty="0">
                <a:solidFill>
                  <a:srgbClr val="FFFF00"/>
                </a:solidFill>
                <a:effectLst/>
              </a:rPr>
              <a:t>Fil. 4:13 e I Cor. 10:13</a:t>
            </a:r>
          </a:p>
          <a:p>
            <a:r>
              <a:rPr lang="pt-BR" sz="3600" dirty="0">
                <a:effectLst/>
              </a:rPr>
              <a:t>RESULTADO DA GRAÇA -&gt; </a:t>
            </a:r>
            <a:r>
              <a:rPr lang="pt-BR" sz="3600" dirty="0">
                <a:solidFill>
                  <a:srgbClr val="FFFF00"/>
                </a:solidFill>
                <a:effectLst/>
              </a:rPr>
              <a:t>Jó 1:1 e Luc. 1:6</a:t>
            </a:r>
          </a:p>
          <a:p>
            <a:pPr marL="0" indent="0">
              <a:buNone/>
            </a:pPr>
            <a:r>
              <a:rPr lang="pt-BR" sz="3600" dirty="0">
                <a:solidFill>
                  <a:srgbClr val="FFFF00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lang="pt-BR" sz="3600" dirty="0">
              <a:effectLst/>
            </a:endParaRPr>
          </a:p>
          <a:p>
            <a:endParaRPr lang="pt-BR" sz="3600" b="1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524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250522"/>
            <a:ext cx="10353761" cy="1077237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desmistificando conceitos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27759"/>
            <a:ext cx="12192000" cy="5530241"/>
          </a:xfrm>
        </p:spPr>
        <p:txBody>
          <a:bodyPr>
            <a:normAutofit fontScale="70000" lnSpcReduction="20000"/>
          </a:bodyPr>
          <a:lstStyle/>
          <a:p>
            <a:r>
              <a:rPr lang="pt-BR" sz="3800" dirty="0">
                <a:effectLst/>
              </a:rPr>
              <a:t>“Não há um justo sequer” –&gt; </a:t>
            </a:r>
            <a:r>
              <a:rPr lang="pt-BR" sz="3800" dirty="0">
                <a:solidFill>
                  <a:srgbClr val="FFFF00"/>
                </a:solidFill>
                <a:effectLst/>
              </a:rPr>
              <a:t>Rom. 3:10</a:t>
            </a:r>
          </a:p>
          <a:p>
            <a:r>
              <a:rPr lang="pt-BR" sz="3800" dirty="0">
                <a:effectLst/>
              </a:rPr>
              <a:t>“O justo viverá da fé” –&gt; </a:t>
            </a:r>
            <a:r>
              <a:rPr lang="pt-BR" sz="3800" dirty="0" err="1">
                <a:solidFill>
                  <a:srgbClr val="FFFF00"/>
                </a:solidFill>
                <a:effectLst/>
              </a:rPr>
              <a:t>Heb</a:t>
            </a:r>
            <a:r>
              <a:rPr lang="pt-BR" sz="3800" dirty="0">
                <a:solidFill>
                  <a:srgbClr val="FFFF00"/>
                </a:solidFill>
                <a:effectLst/>
              </a:rPr>
              <a:t>. 10:38 e Jó 1:1</a:t>
            </a:r>
          </a:p>
          <a:p>
            <a:r>
              <a:rPr lang="pt-BR" sz="3800" dirty="0">
                <a:effectLst/>
              </a:rPr>
              <a:t>“Se dissermos que não temos pecado...”–&gt; </a:t>
            </a:r>
            <a:r>
              <a:rPr lang="pt-BR" sz="3800" dirty="0">
                <a:solidFill>
                  <a:srgbClr val="FFFF00"/>
                </a:solidFill>
                <a:effectLst/>
              </a:rPr>
              <a:t>I João 1:8 e Luc. 1:6</a:t>
            </a:r>
          </a:p>
          <a:p>
            <a:r>
              <a:rPr lang="pt-BR" sz="3800" dirty="0">
                <a:effectLst/>
              </a:rPr>
              <a:t>“...temos um advogado junto ao Pai” -&gt; </a:t>
            </a:r>
            <a:r>
              <a:rPr lang="pt-BR" sz="3800" dirty="0">
                <a:solidFill>
                  <a:srgbClr val="FFFF00"/>
                </a:solidFill>
                <a:effectLst/>
              </a:rPr>
              <a:t>I João 2:1</a:t>
            </a:r>
          </a:p>
          <a:p>
            <a:r>
              <a:rPr lang="pt-BR" sz="3800" dirty="0">
                <a:effectLst/>
              </a:rPr>
              <a:t>“Eis que em iniquidade fui formado, e em pecado me concebeu minha mãe” </a:t>
            </a:r>
            <a:r>
              <a:rPr lang="pt-BR" sz="3800" dirty="0">
                <a:solidFill>
                  <a:srgbClr val="FFFF00"/>
                </a:solidFill>
                <a:effectLst/>
              </a:rPr>
              <a:t>-&gt; Sal. 51:5</a:t>
            </a:r>
          </a:p>
          <a:p>
            <a:r>
              <a:rPr lang="pt-BR" sz="3800" dirty="0">
                <a:effectLst/>
              </a:rPr>
              <a:t>“Porque não faço o bem que quero, mas o mal que não quero esse faço” –&gt; </a:t>
            </a:r>
            <a:r>
              <a:rPr lang="pt-BR" sz="3800" dirty="0">
                <a:solidFill>
                  <a:srgbClr val="FFFF00"/>
                </a:solidFill>
                <a:effectLst/>
              </a:rPr>
              <a:t>Rom. 7:19 e Rom. 8:1</a:t>
            </a:r>
          </a:p>
          <a:p>
            <a:r>
              <a:rPr lang="pt-BR" sz="3700" dirty="0">
                <a:effectLst/>
              </a:rPr>
              <a:t>“...sacudirei a casa de Israel ..., sem que caia na terra um só grão”-&gt;</a:t>
            </a:r>
            <a:r>
              <a:rPr lang="pt-BR" sz="4000" dirty="0">
                <a:solidFill>
                  <a:srgbClr val="FFFF00"/>
                </a:solidFill>
                <a:effectLst/>
              </a:rPr>
              <a:t> Amós 9:9</a:t>
            </a:r>
            <a:endParaRPr lang="pt-BR" sz="3900" u="sng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pt-BR" sz="3700" dirty="0">
                <a:effectLst/>
              </a:rPr>
              <a:t> </a:t>
            </a:r>
          </a:p>
          <a:p>
            <a:pPr marL="0" indent="0">
              <a:buNone/>
            </a:pPr>
            <a:endParaRPr lang="pt-BR" sz="3600" dirty="0">
              <a:effectLst/>
            </a:endParaRPr>
          </a:p>
          <a:p>
            <a:endParaRPr lang="pt-BR" sz="3600" b="1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677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596980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COMO DEIXAR DE SER TRIGO?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522" y="1455313"/>
            <a:ext cx="11749412" cy="42371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>
                <a:effectLst/>
              </a:rPr>
              <a:t>“Ninguém se engane com a crença de que pode se tornar santo enquanto transgride voluntariamente </a:t>
            </a:r>
            <a:r>
              <a:rPr lang="pt-BR" sz="4000" b="1" dirty="0">
                <a:solidFill>
                  <a:srgbClr val="FFFF00"/>
                </a:solidFill>
                <a:effectLst/>
              </a:rPr>
              <a:t>um</a:t>
            </a:r>
            <a:r>
              <a:rPr lang="pt-BR" sz="4000" dirty="0">
                <a:effectLst/>
              </a:rPr>
              <a:t> dos mandamentos de Deus. Cometer pecado conhecido faz silenciar a voz do Espírito e separa a pessoa de Deus”</a:t>
            </a:r>
            <a:r>
              <a:rPr lang="pt-BR" dirty="0">
                <a:effectLst/>
              </a:rPr>
              <a:t>. (GCC, 208)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407333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596980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A parábola Do futuro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5" y="1878904"/>
            <a:ext cx="11361108" cy="38135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b="1" dirty="0"/>
              <a:t>MATEUS 25: 1-13</a:t>
            </a:r>
          </a:p>
        </p:txBody>
      </p:sp>
    </p:spTree>
    <p:extLst>
      <p:ext uri="{BB962C8B-B14F-4D97-AF65-F5344CB8AC3E}">
        <p14:creationId xmlns:p14="http://schemas.microsoft.com/office/powerpoint/2010/main" val="12568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596980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O QUE FAZEMOS ENQUANTO DORMIMOS?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455313"/>
            <a:ext cx="11766115" cy="42371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9600" b="1" dirty="0">
                <a:effectLst/>
              </a:rPr>
              <a:t>?</a:t>
            </a:r>
            <a:endParaRPr lang="pt-BR" sz="9600" b="1" dirty="0"/>
          </a:p>
        </p:txBody>
      </p:sp>
    </p:spTree>
    <p:extLst>
      <p:ext uri="{BB962C8B-B14F-4D97-AF65-F5344CB8AC3E}">
        <p14:creationId xmlns:p14="http://schemas.microsoft.com/office/powerpoint/2010/main" val="90552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596980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O QUE ACORDA AS VIRGENS?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455313"/>
            <a:ext cx="11766115" cy="5296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b="1" dirty="0">
              <a:effectLst/>
            </a:endParaRPr>
          </a:p>
          <a:p>
            <a:pPr marL="0" indent="0" algn="ctr">
              <a:buNone/>
            </a:pPr>
            <a:r>
              <a:rPr lang="pt-BR" sz="8000" b="1" dirty="0">
                <a:effectLst/>
              </a:rPr>
              <a:t>?</a:t>
            </a:r>
            <a:endParaRPr lang="pt-BR" sz="8000" b="1" dirty="0"/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159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QUEM VEM COMO LADRÃO?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455313"/>
            <a:ext cx="11766115" cy="529621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pt-BR" altLang="pt-BR" sz="3400" dirty="0">
                <a:effectLst/>
              </a:rPr>
              <a:t>I Tess. 5:2 – Pois vós mesmos sabeis muito bem que o dia do Senhor virá como ladrão na noite. </a:t>
            </a:r>
          </a:p>
          <a:p>
            <a:pPr>
              <a:spcBef>
                <a:spcPct val="50000"/>
              </a:spcBef>
              <a:buNone/>
            </a:pPr>
            <a:r>
              <a:rPr lang="pt-BR" altLang="pt-BR" sz="3400" dirty="0">
                <a:effectLst/>
              </a:rPr>
              <a:t>II Pedro 3:10 – Mas o dia do Senhor virá como ladrão...</a:t>
            </a:r>
          </a:p>
          <a:p>
            <a:pPr>
              <a:spcBef>
                <a:spcPct val="50000"/>
              </a:spcBef>
              <a:buNone/>
            </a:pPr>
            <a:r>
              <a:rPr lang="pt-BR" altLang="pt-BR" sz="3400" dirty="0" err="1">
                <a:effectLst/>
              </a:rPr>
              <a:t>Apoc</a:t>
            </a:r>
            <a:r>
              <a:rPr lang="pt-BR" altLang="pt-BR" sz="3400" dirty="0">
                <a:effectLst/>
              </a:rPr>
              <a:t>. 3:3 - ... Mas se não vigiares virei sobre ti como um ladrão...</a:t>
            </a:r>
          </a:p>
          <a:p>
            <a:pPr>
              <a:spcBef>
                <a:spcPct val="50000"/>
              </a:spcBef>
              <a:buNone/>
            </a:pPr>
            <a:r>
              <a:rPr lang="pt-BR" altLang="pt-BR" sz="3400" dirty="0">
                <a:effectLst/>
              </a:rPr>
              <a:t>I Tess. 5:4 ...Mas vós, irmãos, já não estais em trevas,  para que esse dia vos surpreenda como um ladrão.</a:t>
            </a:r>
            <a:endParaRPr lang="pt-BR" sz="3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681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528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 QUEM VEM COMO LADRÃO?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455313"/>
            <a:ext cx="11766115" cy="5296216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pt-BR" altLang="pt-BR" sz="5300" dirty="0">
                <a:effectLst/>
              </a:rPr>
              <a:t>Em Mateus 25: 6 lemos:</a:t>
            </a:r>
          </a:p>
          <a:p>
            <a:pPr algn="ctr">
              <a:spcBef>
                <a:spcPct val="50000"/>
              </a:spcBef>
              <a:buNone/>
            </a:pPr>
            <a:r>
              <a:rPr lang="pt-BR" altLang="pt-BR" sz="5300" dirty="0">
                <a:effectLst/>
              </a:rPr>
              <a:t>Mas, à meia-noite ouviu-se um grito: Aí vem o noivo, saí ao seu encontro.</a:t>
            </a:r>
          </a:p>
          <a:p>
            <a:pPr>
              <a:spcBef>
                <a:spcPct val="50000"/>
              </a:spcBef>
              <a:buNone/>
            </a:pPr>
            <a:r>
              <a:rPr lang="pt-BR" altLang="pt-BR" sz="5300" dirty="0">
                <a:effectLst/>
              </a:rPr>
              <a:t>E no verso 13: </a:t>
            </a:r>
            <a:r>
              <a:rPr lang="pt-BR" altLang="pt-BR" sz="5300" dirty="0">
                <a:solidFill>
                  <a:srgbClr val="FFFF00"/>
                </a:solidFill>
                <a:effectLst/>
              </a:rPr>
              <a:t>Portanto vigiai</a:t>
            </a:r>
            <a:r>
              <a:rPr lang="pt-BR" altLang="pt-BR" sz="5300" dirty="0">
                <a:effectLst/>
              </a:rPr>
              <a:t>...</a:t>
            </a:r>
          </a:p>
          <a:p>
            <a:pPr marL="0" indent="0" algn="ctr">
              <a:buNone/>
            </a:pPr>
            <a:endParaRPr lang="pt-BR" sz="5300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9465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1685</TotalTime>
  <Words>774</Words>
  <Application>Microsoft Office PowerPoint</Application>
  <PresentationFormat>Personalizar</PresentationFormat>
  <Paragraphs>69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Damask</vt:lpstr>
      <vt:lpstr>ISO 144.000</vt:lpstr>
      <vt:lpstr>CONCEITUANDO TERMOS</vt:lpstr>
      <vt:lpstr>desmistificando conceitos</vt:lpstr>
      <vt:lpstr>COMO DEIXAR DE SER TRIGO?</vt:lpstr>
      <vt:lpstr>A parábola Do futuro</vt:lpstr>
      <vt:lpstr>O QUE FAZEMOS ENQUANTO DORMIMOS?</vt:lpstr>
      <vt:lpstr> O QUE ACORDA AS VIRGENS?</vt:lpstr>
      <vt:lpstr> QUEM VEM COMO LADRÃO?</vt:lpstr>
      <vt:lpstr> QUEM VEM COMO LADRÃO?</vt:lpstr>
      <vt:lpstr> o que faltou para as virgens insensatas?</vt:lpstr>
      <vt:lpstr> a história se repetirá</vt:lpstr>
      <vt:lpstr> que sinal os judeus esperavam de forma equivocada?</vt:lpstr>
      <vt:lpstr> que sinal os judeus esperavam de forma equivocada?</vt:lpstr>
      <vt:lpstr> como ser virgem insensata?</vt:lpstr>
      <vt:lpstr> metade do trigo será selado?</vt:lpstr>
      <vt:lpstr> condições para receber a chuva serôdia:</vt:lpstr>
      <vt:lpstr> condições para receber a chuva serôdia: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144.000</dc:title>
  <dc:creator>Usuário</dc:creator>
  <cp:lastModifiedBy>Daniel Silveira</cp:lastModifiedBy>
  <cp:revision>106</cp:revision>
  <dcterms:created xsi:type="dcterms:W3CDTF">2016-02-27T21:03:06Z</dcterms:created>
  <dcterms:modified xsi:type="dcterms:W3CDTF">2016-05-29T18:59:04Z</dcterms:modified>
</cp:coreProperties>
</file>