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2" r:id="rId3"/>
    <p:sldId id="313" r:id="rId4"/>
    <p:sldId id="309" r:id="rId5"/>
    <p:sldId id="310" r:id="rId6"/>
    <p:sldId id="311" r:id="rId7"/>
    <p:sldId id="315" r:id="rId8"/>
    <p:sldId id="320" r:id="rId9"/>
    <p:sldId id="318" r:id="rId10"/>
    <p:sldId id="319" r:id="rId11"/>
    <p:sldId id="314" r:id="rId12"/>
    <p:sldId id="308" r:id="rId13"/>
    <p:sldId id="305" r:id="rId14"/>
    <p:sldId id="306" r:id="rId15"/>
    <p:sldId id="30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2479675"/>
          </a:xfrm>
        </p:spPr>
        <p:txBody>
          <a:bodyPr>
            <a:normAutofit/>
          </a:bodyPr>
          <a:lstStyle/>
          <a:p>
            <a:r>
              <a:rPr lang="pt-BR" sz="9600" dirty="0"/>
              <a:t>ISO 144.000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r>
              <a:rPr lang="pt-BR" dirty="0" smtClean="0"/>
              <a:t>Congresso </a:t>
            </a:r>
            <a:r>
              <a:rPr lang="pt-BR" dirty="0"/>
              <a:t>MV – Regional SC – Maio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7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09330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O que é a sacudidura?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093304"/>
            <a:ext cx="11766115" cy="5658225"/>
          </a:xfrm>
        </p:spPr>
        <p:txBody>
          <a:bodyPr>
            <a:no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pt-BR" sz="3200" dirty="0">
                <a:latin typeface="Arial Rounded MT Bold" pitchFamily="34" charset="0"/>
              </a:rPr>
              <a:t>“Perguntei a significação da sacudidura que eu vira, e foi-me mostrado que era determinada pela mensagem contida no </a:t>
            </a:r>
            <a:r>
              <a:rPr lang="pt-BR" sz="3200" dirty="0">
                <a:solidFill>
                  <a:srgbClr val="FFFF00"/>
                </a:solidFill>
                <a:latin typeface="Arial Rounded MT Bold" pitchFamily="34" charset="0"/>
              </a:rPr>
              <a:t>Espírito de Profecia</a:t>
            </a:r>
            <a:r>
              <a:rPr lang="pt-BR" sz="3200" dirty="0">
                <a:latin typeface="Arial Rounded MT Bold" pitchFamily="34" charset="0"/>
              </a:rPr>
              <a:t>. Isto produzirá efeito no coração daquele que a receber, e o levará </a:t>
            </a:r>
            <a:r>
              <a:rPr lang="pt-BR" sz="3200" dirty="0">
                <a:solidFill>
                  <a:srgbClr val="FFFF00"/>
                </a:solidFill>
                <a:latin typeface="Arial Rounded MT Bold" pitchFamily="34" charset="0"/>
              </a:rPr>
              <a:t>a viver e pregar</a:t>
            </a:r>
            <a:r>
              <a:rPr lang="pt-BR" sz="3200" dirty="0">
                <a:latin typeface="Arial Rounded MT Bold" pitchFamily="34" charset="0"/>
              </a:rPr>
              <a:t>. Alguns não suportarão essa mensagem. Levantar-se-ão contra ela, e isto é o que determinará a sacudidura entre o povo de Deus”</a:t>
            </a:r>
            <a:endParaRPr lang="pt-BR" sz="29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7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596980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8) DEUS REQUEREU ESSE PADRÃO EM TODAS AS ERAS?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455313"/>
            <a:ext cx="11766115" cy="52962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b="1" dirty="0">
                <a:effectLst/>
              </a:rPr>
              <a:t>Não</a:t>
            </a:r>
            <a:r>
              <a:rPr lang="pt-BR" dirty="0">
                <a:effectLst/>
              </a:rPr>
              <a:t> é por </a:t>
            </a:r>
            <a:r>
              <a:rPr lang="pt-BR" b="1" dirty="0">
                <a:effectLst/>
              </a:rPr>
              <a:t>falta de conhecimento</a:t>
            </a:r>
            <a:r>
              <a:rPr lang="pt-BR" dirty="0">
                <a:effectLst/>
              </a:rPr>
              <a:t> que o povo </a:t>
            </a:r>
            <a:r>
              <a:rPr lang="pt-BR" b="1" dirty="0">
                <a:effectLst/>
              </a:rPr>
              <a:t>de</a:t>
            </a:r>
            <a:r>
              <a:rPr lang="pt-BR" dirty="0">
                <a:effectLst/>
              </a:rPr>
              <a:t> Deus está agora perecendo. </a:t>
            </a:r>
            <a:r>
              <a:rPr lang="pt-BR" b="1" dirty="0">
                <a:effectLst/>
              </a:rPr>
              <a:t>Não</a:t>
            </a:r>
            <a:r>
              <a:rPr lang="pt-BR" dirty="0">
                <a:effectLst/>
              </a:rPr>
              <a:t> serão condenados por desconhecerem “o caminho, e a verdade, e a vida”. João 14:6. A verdade que lhes alcançou o entendimento, a luz que lhes brilhou na mente, mas que foi negligenciada ou recusada, há </a:t>
            </a:r>
            <a:r>
              <a:rPr lang="pt-BR" b="1" dirty="0">
                <a:effectLst/>
              </a:rPr>
              <a:t>de</a:t>
            </a:r>
            <a:r>
              <a:rPr lang="pt-BR" dirty="0">
                <a:effectLst/>
              </a:rPr>
              <a:t> condená-los. Os que nunca tiveram a luz que pudessem rejeitar, </a:t>
            </a:r>
            <a:r>
              <a:rPr lang="pt-BR" b="1" dirty="0">
                <a:effectLst/>
              </a:rPr>
              <a:t>não</a:t>
            </a:r>
            <a:r>
              <a:rPr lang="pt-BR" dirty="0">
                <a:effectLst/>
              </a:rPr>
              <a:t> estarão sob condenação. Que mais poderia ter sido feito pela vinha do Senhor que </a:t>
            </a:r>
            <a:r>
              <a:rPr lang="pt-BR" b="1" dirty="0">
                <a:effectLst/>
              </a:rPr>
              <a:t>não</a:t>
            </a:r>
            <a:r>
              <a:rPr lang="pt-BR" dirty="0">
                <a:effectLst/>
              </a:rPr>
              <a:t> lhe fora feito? Isaías 5:4. A luz, preciosa luz, brilha sobre o povo </a:t>
            </a:r>
            <a:r>
              <a:rPr lang="pt-BR" b="1" dirty="0">
                <a:effectLst/>
              </a:rPr>
              <a:t>de</a:t>
            </a:r>
            <a:r>
              <a:rPr lang="pt-BR" dirty="0">
                <a:effectLst/>
              </a:rPr>
              <a:t> Deus; mas </a:t>
            </a:r>
            <a:r>
              <a:rPr lang="pt-BR" b="1" dirty="0">
                <a:effectLst/>
              </a:rPr>
              <a:t>não</a:t>
            </a:r>
            <a:r>
              <a:rPr lang="pt-BR" dirty="0">
                <a:effectLst/>
              </a:rPr>
              <a:t> os salvará, a menos que consintam em ser por ela salvos, vivendo plenamente à sua altura, e transmitindo-a a outros que se acham em trevas. Deus convoca Seu povo à ação. É necessária uma obra individual </a:t>
            </a:r>
            <a:r>
              <a:rPr lang="pt-BR" b="1" dirty="0" err="1">
                <a:effectLst/>
              </a:rPr>
              <a:t>de</a:t>
            </a:r>
            <a:r>
              <a:rPr lang="pt-BR" dirty="0" err="1">
                <a:effectLst/>
              </a:rPr>
              <a:t>confissão</a:t>
            </a:r>
            <a:r>
              <a:rPr lang="pt-BR" dirty="0">
                <a:effectLst/>
              </a:rPr>
              <a:t>, abandono </a:t>
            </a:r>
            <a:r>
              <a:rPr lang="pt-BR" b="1" dirty="0">
                <a:effectLst/>
              </a:rPr>
              <a:t>de</a:t>
            </a:r>
            <a:r>
              <a:rPr lang="pt-BR" dirty="0">
                <a:effectLst/>
              </a:rPr>
              <a:t> pecados, e </a:t>
            </a:r>
            <a:r>
              <a:rPr lang="pt-BR" b="1" dirty="0">
                <a:effectLst/>
              </a:rPr>
              <a:t>de</a:t>
            </a:r>
            <a:r>
              <a:rPr lang="pt-BR" dirty="0">
                <a:effectLst/>
              </a:rPr>
              <a:t> retorno ao Senhor. Ninguém pode fazer esse trabalho por outra pessoa. </a:t>
            </a:r>
            <a:r>
              <a:rPr lang="pt-BR" dirty="0" err="1">
                <a:effectLst/>
              </a:rPr>
              <a:t>O</a:t>
            </a:r>
            <a:r>
              <a:rPr lang="pt-BR" b="1" dirty="0" err="1">
                <a:effectLst/>
              </a:rPr>
              <a:t>conhecimento</a:t>
            </a:r>
            <a:r>
              <a:rPr lang="pt-BR" dirty="0">
                <a:effectLst/>
              </a:rPr>
              <a:t> religioso tem-se acumulado, e esse fato tem aumentado as obrigações correspondentes. Grande luz tem incidido sobre a igreja e por isso as pessoas são condenadas por recusar-se andar na luz. Se fossem cegas, </a:t>
            </a:r>
            <a:r>
              <a:rPr lang="pt-BR" b="1" dirty="0">
                <a:effectLst/>
              </a:rPr>
              <a:t>não</a:t>
            </a:r>
            <a:r>
              <a:rPr lang="pt-BR" dirty="0">
                <a:effectLst/>
              </a:rPr>
              <a:t> teriam pecado. Mas têm visto a luz e ouvido muito da verdade, </a:t>
            </a:r>
            <a:r>
              <a:rPr lang="pt-BR" dirty="0" err="1">
                <a:effectLst/>
              </a:rPr>
              <a:t>todavia</a:t>
            </a:r>
            <a:r>
              <a:rPr lang="pt-BR" b="1" dirty="0" err="1">
                <a:effectLst/>
              </a:rPr>
              <a:t>não</a:t>
            </a:r>
            <a:r>
              <a:rPr lang="pt-BR" dirty="0">
                <a:effectLst/>
              </a:rPr>
              <a:t> se tornaram sábias nem santas. Muitos, apesar dos </a:t>
            </a:r>
            <a:r>
              <a:rPr lang="pt-BR" dirty="0" err="1">
                <a:effectLst/>
              </a:rPr>
              <a:t>anos,</a:t>
            </a:r>
            <a:r>
              <a:rPr lang="pt-BR" b="1" dirty="0" err="1">
                <a:effectLst/>
              </a:rPr>
              <a:t>não</a:t>
            </a:r>
            <a:r>
              <a:rPr lang="pt-BR" dirty="0">
                <a:effectLst/>
              </a:rPr>
              <a:t> avançaram no </a:t>
            </a:r>
            <a:r>
              <a:rPr lang="pt-BR" b="1" dirty="0">
                <a:effectLst/>
              </a:rPr>
              <a:t>conhecimento</a:t>
            </a:r>
            <a:r>
              <a:rPr lang="pt-BR" dirty="0">
                <a:effectLst/>
              </a:rPr>
              <a:t> e na verdadeira santidade. São anões espirituais. Em lugar </a:t>
            </a:r>
            <a:r>
              <a:rPr lang="pt-BR" b="1" dirty="0">
                <a:effectLst/>
              </a:rPr>
              <a:t>de</a:t>
            </a:r>
            <a:r>
              <a:rPr lang="pt-BR" dirty="0">
                <a:effectLst/>
              </a:rPr>
              <a:t> progredirem até à perfeição, voltam-se para as trevas e escravidão do Egito. Sua mente </a:t>
            </a:r>
            <a:r>
              <a:rPr lang="pt-BR" b="1" dirty="0" err="1">
                <a:effectLst/>
              </a:rPr>
              <a:t>não</a:t>
            </a:r>
            <a:r>
              <a:rPr lang="pt-BR" dirty="0" err="1">
                <a:effectLst/>
              </a:rPr>
              <a:t>é</a:t>
            </a:r>
            <a:r>
              <a:rPr lang="pt-BR" dirty="0">
                <a:effectLst/>
              </a:rPr>
              <a:t> exercitada na piedade e verdadeira santidade. {T2 123.2}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90323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EM QUANTOS PRECISAMOS ESTAR PARA RECEBERMOS O E. SANTO?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“Ainda que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alguns poucos estejam reunidos</a:t>
            </a:r>
            <a:r>
              <a:rPr lang="pt-BR" sz="3200" dirty="0">
                <a:effectLst/>
              </a:rPr>
              <a:t>, haverá pessoas suficientes para suplicar as preciosas promessas de Deus. O Pai, o Filho, e os santos anjos estarão presentes convosco, a fim de comprovar vossa fé, vossos sólidos princípios, e então recebereis o derramamento do 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Espírito Santo de Deus</a:t>
            </a:r>
            <a:r>
              <a:rPr lang="pt-BR" sz="3200" dirty="0">
                <a:effectLst/>
              </a:rPr>
              <a:t> — </a:t>
            </a:r>
            <a:r>
              <a:rPr lang="pt-BR" sz="3200" dirty="0" err="1">
                <a:effectLst/>
              </a:rPr>
              <a:t>Signs</a:t>
            </a:r>
            <a:r>
              <a:rPr lang="pt-BR" sz="3200" dirty="0">
                <a:effectLst/>
              </a:rPr>
              <a:t> </a:t>
            </a:r>
            <a:r>
              <a:rPr lang="pt-BR" sz="3200" dirty="0" err="1">
                <a:effectLst/>
              </a:rPr>
              <a:t>of</a:t>
            </a:r>
            <a:r>
              <a:rPr lang="pt-BR" sz="3200" dirty="0">
                <a:effectLst/>
              </a:rPr>
              <a:t> </a:t>
            </a:r>
            <a:r>
              <a:rPr lang="pt-BR" sz="3200" dirty="0" err="1">
                <a:effectLst/>
              </a:rPr>
              <a:t>the</a:t>
            </a:r>
            <a:r>
              <a:rPr lang="pt-BR" sz="3200" dirty="0">
                <a:effectLst/>
              </a:rPr>
              <a:t> Times, 10 de Fevereiro de 1890”. </a:t>
            </a:r>
            <a:r>
              <a:rPr lang="pt-BR" dirty="0">
                <a:effectLst/>
              </a:rPr>
              <a:t> (RC 199.6)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6461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COMO PODE A MUDANÇA DE CORAÇÃO SER EFETIVADA?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effectLst/>
              </a:rPr>
              <a:t>“</a:t>
            </a:r>
            <a:r>
              <a:rPr lang="pt-BR" sz="3600" dirty="0">
                <a:effectLst/>
              </a:rPr>
              <a:t>A mudança do coração representada pelo novo nascimento somente poderá ser levada a efeito pela atuação efetiva do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Espírito Santo</a:t>
            </a:r>
            <a:r>
              <a:rPr lang="pt-BR" sz="3600" dirty="0">
                <a:effectLst/>
              </a:rPr>
              <a:t>. ... O orgulho e o amor-próprio resistem ao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Espírito de Deus</a:t>
            </a:r>
            <a:r>
              <a:rPr lang="pt-BR" sz="3600" dirty="0">
                <a:effectLst/>
              </a:rPr>
              <a:t>; toda inclinação natural do ser humano se opõe à transformação da altivez e soberba na mansidão e humildade de Cristo.  </a:t>
            </a:r>
            <a:r>
              <a:rPr lang="pt-BR" dirty="0">
                <a:effectLst/>
              </a:rPr>
              <a:t>(CONTINUA)</a:t>
            </a: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36039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COMO PODE A MUDANÇA DE CORAÇÃO SER EFETIVADA?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682" y="1315233"/>
            <a:ext cx="12104317" cy="5436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...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Se</a:t>
            </a:r>
            <a:r>
              <a:rPr lang="pt-BR" sz="3200" dirty="0">
                <a:effectLst/>
              </a:rPr>
              <a:t> quisermos, porém, andar no caminho de vida eterna, não devemos escutar as insinuações do eu. Com humildade e contrição devemos suplicar a nosso Pai celestial: “Cria em mim, ó Deus, um coração puro e renova em mim um espírito reto.” Salmos 51:10. À medida que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recebemos</a:t>
            </a:r>
            <a:r>
              <a:rPr lang="pt-BR" sz="3200" dirty="0">
                <a:effectLst/>
              </a:rPr>
              <a:t> a divina luz e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cooperamos</a:t>
            </a:r>
            <a:r>
              <a:rPr lang="pt-BR" sz="3200" dirty="0">
                <a:effectLst/>
              </a:rPr>
              <a:t> com a iniciativa do Céu, somos “nascidos de novo” e livres da mancha do pecado pelo poder de Cristo. — The </a:t>
            </a:r>
            <a:r>
              <a:rPr lang="pt-BR" sz="3200" dirty="0" err="1">
                <a:effectLst/>
              </a:rPr>
              <a:t>Youth’s</a:t>
            </a:r>
            <a:r>
              <a:rPr lang="pt-BR" sz="3200" dirty="0">
                <a:effectLst/>
              </a:rPr>
              <a:t> </a:t>
            </a:r>
            <a:r>
              <a:rPr lang="pt-BR" sz="3200" dirty="0" err="1">
                <a:effectLst/>
              </a:rPr>
              <a:t>Instructor</a:t>
            </a:r>
            <a:r>
              <a:rPr lang="pt-BR" sz="3200" dirty="0">
                <a:effectLst/>
              </a:rPr>
              <a:t>, 9 de Setembro de 1897”. </a:t>
            </a:r>
            <a:r>
              <a:rPr lang="pt-BR" dirty="0">
                <a:effectLst/>
              </a:rPr>
              <a:t>(CD 70.6)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7819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QUAL É O NOSSO CONCEITO SOBRE O REINO DE DEUS?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Sem o 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Espírito Santo</a:t>
            </a:r>
            <a:r>
              <a:rPr lang="pt-BR" sz="3200" dirty="0">
                <a:effectLst/>
              </a:rPr>
              <a:t> para iluminar a mente e ampliar a compreensão, a fé dos discípulos faleceria. Penoso era a Jesus ver que o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conceito</a:t>
            </a:r>
            <a:r>
              <a:rPr lang="pt-BR" sz="3200" dirty="0">
                <a:effectLst/>
              </a:rPr>
              <a:t> deles quanto a Seu reino se limitasse, em tão grande parte, ao engrandecimento e honra mundanos. Oprimia-O o peso da preocupação por eles, e derramava Suas súplicas com amarga angústia e lágrimas”.  </a:t>
            </a:r>
            <a:r>
              <a:rPr lang="pt-BR" dirty="0">
                <a:effectLst/>
              </a:rPr>
              <a:t>(DTN 261.3)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4843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50522"/>
            <a:ext cx="10353761" cy="1077237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O QUE SIGINIFICA “ISO”?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197" y="1728592"/>
            <a:ext cx="10691360" cy="4860098"/>
          </a:xfrm>
        </p:spPr>
        <p:txBody>
          <a:bodyPr>
            <a:normAutofit lnSpcReduction="10000"/>
          </a:bodyPr>
          <a:lstStyle/>
          <a:p>
            <a:r>
              <a:rPr lang="pt-BR" sz="3600" b="1" dirty="0">
                <a:effectLst/>
              </a:rPr>
              <a:t>ISO </a:t>
            </a:r>
            <a:r>
              <a:rPr lang="pt-BR" sz="3600" dirty="0">
                <a:effectLst/>
              </a:rPr>
              <a:t>é a sigla de </a:t>
            </a:r>
            <a:r>
              <a:rPr lang="pt-BR" sz="3600" b="1" i="1" dirty="0" err="1">
                <a:effectLst/>
              </a:rPr>
              <a:t>International</a:t>
            </a:r>
            <a:r>
              <a:rPr lang="pt-BR" sz="3600" b="1" i="1" dirty="0">
                <a:effectLst/>
              </a:rPr>
              <a:t> </a:t>
            </a:r>
            <a:r>
              <a:rPr lang="pt-BR" sz="3600" b="1" i="1" dirty="0" err="1">
                <a:effectLst/>
              </a:rPr>
              <a:t>Organization</a:t>
            </a:r>
            <a:r>
              <a:rPr lang="pt-BR" sz="3600" b="1" i="1" dirty="0">
                <a:effectLst/>
              </a:rPr>
              <a:t> for </a:t>
            </a:r>
            <a:r>
              <a:rPr lang="pt-BR" sz="3600" b="1" i="1" dirty="0" err="1">
                <a:effectLst/>
              </a:rPr>
              <a:t>Standardization</a:t>
            </a:r>
            <a:r>
              <a:rPr lang="pt-BR" sz="3600" dirty="0">
                <a:effectLst/>
              </a:rPr>
              <a:t>, </a:t>
            </a:r>
          </a:p>
          <a:p>
            <a:r>
              <a:rPr lang="pt-BR" sz="3600" dirty="0">
                <a:effectLst/>
              </a:rPr>
              <a:t>Em português -&gt; </a:t>
            </a:r>
            <a:r>
              <a:rPr lang="pt-BR" sz="3600" b="1" dirty="0">
                <a:effectLst/>
              </a:rPr>
              <a:t>Organização Internacional </a:t>
            </a:r>
            <a:r>
              <a:rPr lang="pt-BR" sz="3600" b="1">
                <a:effectLst/>
              </a:rPr>
              <a:t>para Padronização</a:t>
            </a:r>
            <a:r>
              <a:rPr lang="pt-BR" sz="3600">
                <a:effectLst/>
              </a:rPr>
              <a:t>.</a:t>
            </a:r>
          </a:p>
          <a:p>
            <a:r>
              <a:rPr lang="pt-BR" sz="3600">
                <a:effectLst/>
              </a:rPr>
              <a:t> </a:t>
            </a:r>
            <a:r>
              <a:rPr lang="pt-BR" sz="3600" dirty="0">
                <a:effectLst/>
              </a:rPr>
              <a:t>A ISO </a:t>
            </a:r>
            <a:r>
              <a:rPr lang="pt-BR" sz="3600" dirty="0">
                <a:solidFill>
                  <a:srgbClr val="FFFF00"/>
                </a:solidFill>
                <a:effectLst/>
              </a:rPr>
              <a:t>é uma 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entidade de padronização e normatização</a:t>
            </a:r>
            <a:r>
              <a:rPr lang="pt-BR" sz="3600" dirty="0">
                <a:effectLst/>
              </a:rPr>
              <a:t>, e foi criada em Genebra, na Suíça, em 1947.</a:t>
            </a:r>
          </a:p>
          <a:p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218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50522"/>
            <a:ext cx="10353761" cy="1077237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O QUE SIGINIFICA “ISO”?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50" y="1728592"/>
            <a:ext cx="11436263" cy="4860098"/>
          </a:xfrm>
        </p:spPr>
        <p:txBody>
          <a:bodyPr>
            <a:normAutofit/>
          </a:bodyPr>
          <a:lstStyle/>
          <a:p>
            <a:r>
              <a:rPr lang="pt-BR" sz="3600" dirty="0">
                <a:effectLst/>
              </a:rPr>
              <a:t>Esta foi a sigla escolhida porque em grego </a:t>
            </a:r>
            <a:r>
              <a:rPr lang="pt-BR" sz="3600" b="1" i="1" dirty="0" err="1">
                <a:solidFill>
                  <a:srgbClr val="FFFF00"/>
                </a:solidFill>
                <a:effectLst/>
              </a:rPr>
              <a:t>isos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 significa "igual</a:t>
            </a:r>
            <a:r>
              <a:rPr lang="pt-BR" sz="3600" dirty="0">
                <a:effectLst/>
              </a:rPr>
              <a:t>".</a:t>
            </a:r>
          </a:p>
          <a:p>
            <a:endParaRPr lang="pt-BR" sz="3600" dirty="0">
              <a:effectLst/>
            </a:endParaRPr>
          </a:p>
          <a:p>
            <a:r>
              <a:rPr lang="pt-BR" sz="3600" dirty="0">
                <a:effectLst/>
              </a:rPr>
              <a:t>A ISO promove a normatização de empresas e produtos,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para manter a qualidade permanente.</a:t>
            </a:r>
          </a:p>
        </p:txBody>
      </p:sp>
    </p:spTree>
    <p:extLst>
      <p:ext uri="{BB962C8B-B14F-4D97-AF65-F5344CB8AC3E}">
        <p14:creationId xmlns:p14="http://schemas.microsoft.com/office/powerpoint/2010/main" val="410085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Quanto de trigo há na igreja de deus?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dirty="0">
                <a:effectLst/>
              </a:rPr>
              <a:t>“É uma solene declaração que faço à igreja, de que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nem um entre vinte </a:t>
            </a:r>
            <a:r>
              <a:rPr lang="pt-BR" sz="3600" dirty="0">
                <a:effectLst/>
              </a:rPr>
              <a:t>dos nomes que se acham registrados nos livros da igreja, está preparado para finalizar sua história terrestre, e achar-se-ia tão verdadeiramente sem Deus e sem esperança no mundo, como o pecador comum. Professam servir a Deus, mas estão servindo mais fervorosamente a </a:t>
            </a:r>
            <a:r>
              <a:rPr lang="pt-BR" sz="3600" dirty="0" err="1">
                <a:effectLst/>
              </a:rPr>
              <a:t>Mamom</a:t>
            </a:r>
            <a:r>
              <a:rPr lang="pt-BR" sz="3200" dirty="0">
                <a:effectLst/>
              </a:rPr>
              <a:t>. ” </a:t>
            </a:r>
            <a:r>
              <a:rPr lang="pt-BR" sz="2400" dirty="0">
                <a:effectLst/>
              </a:rPr>
              <a:t>(continua)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18271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904" y="0"/>
            <a:ext cx="118673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O que faz o joio?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“...Esta obra feita pela metade é um constante negar a Cristo, de preferência a confessá-Lo.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São tantos </a:t>
            </a:r>
            <a:r>
              <a:rPr lang="pt-BR" sz="3200" dirty="0">
                <a:effectLst/>
              </a:rPr>
              <a:t>os que introduziram na igreja seu espírito não subjugado, inculto! Seu gosto espiritual é pervertido por suas degradantes corrupções imorais, simbolizando o mundo no espírito, no coração, nos propósitos, confirmando-se em práticas concupiscentes, e são </a:t>
            </a:r>
            <a:r>
              <a:rPr lang="pt-BR" sz="3200" dirty="0">
                <a:solidFill>
                  <a:srgbClr val="FFFF00"/>
                </a:solidFill>
                <a:effectLst/>
              </a:rPr>
              <a:t>inteiramente cheios de enganos em sua professa vida cristã</a:t>
            </a:r>
            <a:r>
              <a:rPr lang="pt-BR" sz="3200" dirty="0">
                <a:effectLst/>
              </a:rPr>
              <a:t>. Vivendo como pecadores e alegando ser cristãos”. </a:t>
            </a:r>
            <a:r>
              <a:rPr lang="pt-BR" dirty="0">
                <a:effectLst/>
              </a:rPr>
              <a:t> (continua)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81740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O que fazer?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769165"/>
            <a:ext cx="11766115" cy="4982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effectLst/>
              </a:rPr>
              <a:t>“... Os que pretendem ser cristãos e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querem confessar a Cristo</a:t>
            </a:r>
            <a:r>
              <a:rPr lang="pt-BR" sz="3600" dirty="0">
                <a:effectLst/>
              </a:rPr>
              <a:t> devem sair dentre eles e não tocar nada imundo, e separar-se”. </a:t>
            </a:r>
            <a:r>
              <a:rPr lang="pt-BR" dirty="0">
                <a:effectLst/>
              </a:rPr>
              <a:t> (SC, 30.4)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424407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01379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O que nos falta?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013791"/>
            <a:ext cx="11766115" cy="57377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é por </a:t>
            </a:r>
            <a:r>
              <a:rPr lang="pt-BR" sz="2800" b="1" dirty="0">
                <a:effectLst/>
              </a:rPr>
              <a:t>falta de conhecimento</a:t>
            </a:r>
            <a:r>
              <a:rPr lang="pt-BR" sz="2800" dirty="0">
                <a:effectLst/>
              </a:rPr>
              <a:t> que o povo </a:t>
            </a:r>
            <a:r>
              <a:rPr lang="pt-BR" sz="2800" b="1" dirty="0">
                <a:effectLst/>
              </a:rPr>
              <a:t>de</a:t>
            </a:r>
            <a:r>
              <a:rPr lang="pt-BR" sz="2800" dirty="0">
                <a:effectLst/>
              </a:rPr>
              <a:t> Deus está agora perecendo. 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serão condenados por desconhecerem “o caminho, e a verdade, e a vida”. João 14:6. A verdade que lhes alcançou o entendimento, a luz que lhes brilhou na mente, mas que foi negligenciada ou recusada, há </a:t>
            </a:r>
            <a:r>
              <a:rPr lang="pt-BR" sz="2800" b="1" dirty="0">
                <a:effectLst/>
              </a:rPr>
              <a:t>de</a:t>
            </a:r>
            <a:r>
              <a:rPr lang="pt-BR" sz="2800" dirty="0">
                <a:effectLst/>
              </a:rPr>
              <a:t> condená-los. Os que nunca tiveram a luz que pudessem rejeitar, 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estarão sob condenação. Que mais poderia ter sido feito pela vinha do Senhor que 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lhe fora feito? Isaías 5:4. A luz, preciosa luz, brilha sobre o povo </a:t>
            </a:r>
            <a:r>
              <a:rPr lang="pt-BR" sz="2800" b="1" dirty="0">
                <a:effectLst/>
              </a:rPr>
              <a:t>de</a:t>
            </a:r>
            <a:r>
              <a:rPr lang="pt-BR" sz="2800" dirty="0">
                <a:effectLst/>
              </a:rPr>
              <a:t> Deus; mas 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os salvará, a menos que consintam em ser por ela salvos, vivendo </a:t>
            </a:r>
            <a:r>
              <a:rPr lang="pt-BR" sz="2800" dirty="0">
                <a:solidFill>
                  <a:srgbClr val="FFFF00"/>
                </a:solidFill>
                <a:effectLst/>
              </a:rPr>
              <a:t>plenamente</a:t>
            </a:r>
            <a:r>
              <a:rPr lang="pt-BR" sz="2800" dirty="0">
                <a:effectLst/>
              </a:rPr>
              <a:t> à sua altura, e transmitindo-a a outros que se acham em trevas. Deus convoca Seu povo à ação. É necessária uma obra individual </a:t>
            </a:r>
            <a:r>
              <a:rPr lang="pt-BR" sz="2800" b="1" dirty="0">
                <a:effectLst/>
              </a:rPr>
              <a:t>de </a:t>
            </a:r>
            <a:r>
              <a:rPr lang="pt-BR" sz="2800" dirty="0">
                <a:effectLst/>
              </a:rPr>
              <a:t>confissão, abandono </a:t>
            </a:r>
            <a:r>
              <a:rPr lang="pt-BR" sz="2800" b="1" dirty="0">
                <a:effectLst/>
              </a:rPr>
              <a:t>de</a:t>
            </a:r>
            <a:r>
              <a:rPr lang="pt-BR" sz="2800" dirty="0">
                <a:effectLst/>
              </a:rPr>
              <a:t> pecados, e </a:t>
            </a:r>
            <a:r>
              <a:rPr lang="pt-BR" sz="2800" b="1" dirty="0">
                <a:effectLst/>
              </a:rPr>
              <a:t>de</a:t>
            </a:r>
            <a:r>
              <a:rPr lang="pt-BR" sz="2800" dirty="0">
                <a:effectLst/>
              </a:rPr>
              <a:t> retorno ao Senhor.. 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3210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884" y="0"/>
            <a:ext cx="11766115" cy="178904"/>
          </a:xfrm>
        </p:spPr>
        <p:txBody>
          <a:bodyPr>
            <a:normAutofit fontScale="90000"/>
          </a:bodyPr>
          <a:lstStyle/>
          <a:p>
            <a:endParaRPr lang="pt-BR" sz="4400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596348"/>
            <a:ext cx="11766115" cy="61551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effectLst/>
              </a:rPr>
              <a:t>... Ninguém pode fazer esse trabalho por outra pessoa. O </a:t>
            </a:r>
            <a:r>
              <a:rPr lang="pt-BR" sz="2800" b="1" dirty="0">
                <a:effectLst/>
              </a:rPr>
              <a:t>conhecimento</a:t>
            </a:r>
            <a:r>
              <a:rPr lang="pt-BR" sz="2800" dirty="0">
                <a:effectLst/>
              </a:rPr>
              <a:t> religioso tem-se acumulado, e esse fato tem aumentado as obrigações correspondentes. Grande luz tem incidido sobre a igreja e por isso as pessoas são condenadas por recusar-se andar na luz. Se fossem cegas, 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teriam pecado. Mas têm visto a luz e ouvido muito da verdade, todavia 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se tornaram sábias nem santas. Muitos, apesar dos anos, </a:t>
            </a:r>
            <a:r>
              <a:rPr lang="pt-BR" sz="2800" b="1" dirty="0">
                <a:effectLst/>
              </a:rPr>
              <a:t>não</a:t>
            </a:r>
            <a:r>
              <a:rPr lang="pt-BR" sz="2800" dirty="0">
                <a:effectLst/>
              </a:rPr>
              <a:t> avançaram no </a:t>
            </a:r>
            <a:r>
              <a:rPr lang="pt-BR" sz="2800" b="1" dirty="0">
                <a:effectLst/>
              </a:rPr>
              <a:t>conhecimento</a:t>
            </a:r>
            <a:r>
              <a:rPr lang="pt-BR" sz="2800" dirty="0">
                <a:effectLst/>
              </a:rPr>
              <a:t> e na verdadeira santidade. São anões espirituais. Em lugar </a:t>
            </a:r>
            <a:r>
              <a:rPr lang="pt-BR" sz="2800" b="1" dirty="0">
                <a:effectLst/>
              </a:rPr>
              <a:t>de</a:t>
            </a:r>
            <a:r>
              <a:rPr lang="pt-BR" sz="2800" dirty="0">
                <a:effectLst/>
              </a:rPr>
              <a:t> progredirem até à perfeição, voltam-se para as trevas e escravidão do Egito. Sua mente </a:t>
            </a:r>
            <a:r>
              <a:rPr lang="pt-BR" sz="2800" b="1" dirty="0" err="1">
                <a:effectLst/>
              </a:rPr>
              <a:t>não</a:t>
            </a:r>
            <a:r>
              <a:rPr lang="pt-BR" sz="2800" dirty="0" err="1">
                <a:effectLst/>
              </a:rPr>
              <a:t>é</a:t>
            </a:r>
            <a:r>
              <a:rPr lang="pt-BR" sz="2800" dirty="0">
                <a:effectLst/>
              </a:rPr>
              <a:t> exercitada na piedade e verdadeira santidade. {</a:t>
            </a:r>
            <a:r>
              <a:rPr lang="pt-BR" dirty="0">
                <a:effectLst/>
              </a:rPr>
              <a:t>T2 123.2}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44084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09330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O que é a sacudidura?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815010"/>
            <a:ext cx="11766115" cy="593652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pt-BR" sz="3500" dirty="0">
                <a:latin typeface="Arial Rounded MT Bold" pitchFamily="34" charset="0"/>
              </a:rPr>
              <a:t>“Perguntei a significação da sacudidura que eu vira, e foi-me mostrado que era determinada pelo </a:t>
            </a:r>
            <a:r>
              <a:rPr lang="pt-BR" sz="3500" dirty="0">
                <a:solidFill>
                  <a:srgbClr val="FFFF00"/>
                </a:solidFill>
                <a:latin typeface="Arial Rounded MT Bold" pitchFamily="34" charset="0"/>
              </a:rPr>
              <a:t>testemunho direto contido no conselho da Testemunha verdadeira à igreja de </a:t>
            </a:r>
            <a:r>
              <a:rPr lang="pt-BR" sz="3500" dirty="0" err="1">
                <a:solidFill>
                  <a:srgbClr val="FFFF00"/>
                </a:solidFill>
                <a:latin typeface="Arial Rounded MT Bold" pitchFamily="34" charset="0"/>
              </a:rPr>
              <a:t>Laodicéia</a:t>
            </a:r>
            <a:r>
              <a:rPr lang="pt-BR" sz="3500" dirty="0">
                <a:latin typeface="Arial Rounded MT Bold" pitchFamily="34" charset="0"/>
              </a:rPr>
              <a:t>. Isto produzirá efeito no coração daquele que o receber, e o levará a </a:t>
            </a:r>
            <a:r>
              <a:rPr lang="pt-BR" sz="3500" dirty="0">
                <a:solidFill>
                  <a:srgbClr val="FFFF00"/>
                </a:solidFill>
                <a:latin typeface="Arial Rounded MT Bold" pitchFamily="34" charset="0"/>
              </a:rPr>
              <a:t>empunhar o estandarte e propagar a verdade direta</a:t>
            </a:r>
            <a:r>
              <a:rPr lang="pt-BR" sz="3500" dirty="0">
                <a:latin typeface="Arial Rounded MT Bold" pitchFamily="34" charset="0"/>
              </a:rPr>
              <a:t>. Alguns não suportarão esse testemunho direto. Levantar-se-ão contra ele, e isto é o que determinará a sacudidura entre o povo de Deus”. </a:t>
            </a:r>
            <a:r>
              <a:rPr lang="pt-BR" sz="2800" dirty="0">
                <a:latin typeface="Arial Rounded MT Bold" pitchFamily="34" charset="0"/>
              </a:rPr>
              <a:t>(PE, 270)</a:t>
            </a:r>
          </a:p>
          <a:p>
            <a:pPr algn="ctr">
              <a:buNone/>
            </a:pPr>
            <a:endParaRPr lang="pt-BR" sz="3500" dirty="0">
              <a:latin typeface="Arial Rounded MT Bold" pitchFamily="34" charset="0"/>
            </a:endParaRPr>
          </a:p>
          <a:p>
            <a:pPr algn="ctr">
              <a:buNone/>
            </a:pPr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07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1794</TotalTime>
  <Words>526</Words>
  <Application>Microsoft Office PowerPoint</Application>
  <PresentationFormat>Personalizar</PresentationFormat>
  <Paragraphs>38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Damask</vt:lpstr>
      <vt:lpstr>ISO 144.000</vt:lpstr>
      <vt:lpstr>O QUE SIGINIFICA “ISO”?</vt:lpstr>
      <vt:lpstr>O QUE SIGINIFICA “ISO”?</vt:lpstr>
      <vt:lpstr>Quanto de trigo há na igreja de deus?</vt:lpstr>
      <vt:lpstr>O que faz o joio?</vt:lpstr>
      <vt:lpstr>O que fazer?</vt:lpstr>
      <vt:lpstr>O que nos falta?</vt:lpstr>
      <vt:lpstr>Apresentação do PowerPoint</vt:lpstr>
      <vt:lpstr>O que é a sacudidura?</vt:lpstr>
      <vt:lpstr>O que é a sacudidura?</vt:lpstr>
      <vt:lpstr>8) DEUS REQUEREU ESSE PADRÃO EM TODAS AS ERAS?</vt:lpstr>
      <vt:lpstr>EM QUANTOS PRECISAMOS ESTAR PARA RECEBERMOS O E. SANTO?</vt:lpstr>
      <vt:lpstr>COMO PODE A MUDANÇA DE CORAÇÃO SER EFETIVADA?</vt:lpstr>
      <vt:lpstr>COMO PODE A MUDANÇA DE CORAÇÃO SER EFETIVADA?</vt:lpstr>
      <vt:lpstr>QUAL É O NOSSO CONCEITO SOBRE O REINO DE DEUS?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144.000</dc:title>
  <dc:creator>Usuário</dc:creator>
  <cp:lastModifiedBy>Daniel Silveira</cp:lastModifiedBy>
  <cp:revision>111</cp:revision>
  <dcterms:created xsi:type="dcterms:W3CDTF">2016-02-27T21:03:06Z</dcterms:created>
  <dcterms:modified xsi:type="dcterms:W3CDTF">2016-05-29T19:05:16Z</dcterms:modified>
</cp:coreProperties>
</file>