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88" r:id="rId2"/>
    <p:sldId id="307" r:id="rId3"/>
    <p:sldId id="290" r:id="rId4"/>
    <p:sldId id="292" r:id="rId5"/>
    <p:sldId id="293" r:id="rId6"/>
    <p:sldId id="294" r:id="rId7"/>
    <p:sldId id="295" r:id="rId8"/>
    <p:sldId id="303" r:id="rId9"/>
    <p:sldId id="300" r:id="rId10"/>
    <p:sldId id="301" r:id="rId11"/>
    <p:sldId id="302" r:id="rId12"/>
    <p:sldId id="305" r:id="rId13"/>
    <p:sldId id="306" r:id="rId14"/>
    <p:sldId id="304" r:id="rId15"/>
    <p:sldId id="298" r:id="rId16"/>
    <p:sldId id="296" r:id="rId17"/>
    <p:sldId id="308" r:id="rId18"/>
    <p:sldId id="299" r:id="rId19"/>
    <p:sldId id="310" r:id="rId20"/>
    <p:sldId id="311" r:id="rId21"/>
    <p:sldId id="309" r:id="rId22"/>
    <p:sldId id="312" r:id="rId23"/>
    <p:sldId id="313" r:id="rId24"/>
    <p:sldId id="314" r:id="rId25"/>
    <p:sldId id="315" r:id="rId26"/>
    <p:sldId id="31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Estilo com Tema 2 - Ênfas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1107" autoAdjust="0"/>
  </p:normalViewPr>
  <p:slideViewPr>
    <p:cSldViewPr snapToGrid="0">
      <p:cViewPr>
        <p:scale>
          <a:sx n="75" d="100"/>
          <a:sy n="75" d="100"/>
        </p:scale>
        <p:origin x="-1146" y="-102"/>
      </p:cViewPr>
      <p:guideLst>
        <p:guide orient="horz" pos="2160"/>
        <p:guide pos="3840"/>
      </p:guideLst>
    </p:cSldViewPr>
  </p:slideViewPr>
  <p:notesTextViewPr>
    <p:cViewPr>
      <p:scale>
        <a:sx n="1" d="1"/>
        <a:sy n="1" d="1"/>
      </p:scale>
      <p:origin x="0" y="0"/>
    </p:cViewPr>
  </p:notesTextViewPr>
  <p:sorterViewPr>
    <p:cViewPr>
      <p:scale>
        <a:sx n="100" d="100"/>
        <a:sy n="100" d="100"/>
      </p:scale>
      <p:origin x="0" y="3216"/>
    </p:cViewPr>
  </p:sorterViewPr>
  <p:notesViewPr>
    <p:cSldViewPr snapToGrid="0">
      <p:cViewPr>
        <p:scale>
          <a:sx n="90" d="100"/>
          <a:sy n="90" d="100"/>
        </p:scale>
        <p:origin x="-2034" y="9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Plan1!$B$1</c:f>
              <c:strCache>
                <c:ptCount val="1"/>
                <c:pt idx="0">
                  <c:v>Vendas</c:v>
                </c:pt>
              </c:strCache>
            </c:strRef>
          </c:tx>
          <c:dPt>
            <c:idx val="0"/>
            <c:bubble3D val="0"/>
            <c:explosion val="3"/>
            <c:spPr>
              <a:solidFill>
                <a:schemeClr val="accent1"/>
              </a:solidFill>
              <a:ln w="19050">
                <a:solidFill>
                  <a:schemeClr val="lt1"/>
                </a:solidFill>
              </a:ln>
              <a:effectLst/>
            </c:spPr>
          </c:dPt>
          <c:dPt>
            <c:idx val="1"/>
            <c:bubble3D val="0"/>
            <c:explosion val="3"/>
            <c:spPr>
              <a:solidFill>
                <a:schemeClr val="accent2"/>
              </a:solidFill>
              <a:ln w="19050">
                <a:solidFill>
                  <a:schemeClr val="lt1"/>
                </a:solidFill>
              </a:ln>
              <a:effectLst/>
            </c:spPr>
          </c:dPt>
          <c:dPt>
            <c:idx val="2"/>
            <c:bubble3D val="0"/>
            <c:explosion val="2"/>
            <c:spPr>
              <a:solidFill>
                <a:schemeClr val="accent3"/>
              </a:solidFill>
              <a:ln w="19050">
                <a:solidFill>
                  <a:schemeClr val="lt1"/>
                </a:solidFill>
              </a:ln>
              <a:effectLst/>
            </c:spPr>
          </c:dPt>
          <c:cat>
            <c:strRef>
              <c:f>Plan1!$A$2:$A$4</c:f>
              <c:strCache>
                <c:ptCount val="3"/>
                <c:pt idx="0">
                  <c:v>Carboidrato</c:v>
                </c:pt>
                <c:pt idx="1">
                  <c:v>Proteina</c:v>
                </c:pt>
                <c:pt idx="2">
                  <c:v>Lipidios</c:v>
                </c:pt>
              </c:strCache>
            </c:strRef>
          </c:cat>
          <c:val>
            <c:numRef>
              <c:f>Plan1!$B$2:$B$4</c:f>
              <c:numCache>
                <c:formatCode>General</c:formatCode>
                <c:ptCount val="3"/>
                <c:pt idx="0">
                  <c:v>60</c:v>
                </c:pt>
                <c:pt idx="1">
                  <c:v>15</c:v>
                </c:pt>
                <c:pt idx="2">
                  <c:v>30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4DCEC-96E9-4C51-997E-76D583870F86}" type="datetimeFigureOut">
              <a:rPr lang="pt-BR" smtClean="0"/>
              <a:pPr/>
              <a:t>21/04/2016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AC605-BAC8-4330-89EC-94473CEC8796}" type="slidenum">
              <a:rPr lang="pt-BR" smtClean="0"/>
              <a:pPr/>
              <a:t>‹nº›</a:t>
            </a:fld>
            <a:endParaRPr lang="pt-BR"/>
          </a:p>
        </p:txBody>
      </p:sp>
    </p:spTree>
    <p:extLst>
      <p:ext uri="{BB962C8B-B14F-4D97-AF65-F5344CB8AC3E}">
        <p14:creationId xmlns:p14="http://schemas.microsoft.com/office/powerpoint/2010/main" val="2754972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3600">
                <a:solidFill>
                  <a:schemeClr val="accent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a:xfrm>
            <a:off x="7605951" y="5956139"/>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4/21/2016</a:t>
            </a:fld>
            <a:endParaRPr lang="en-US" dirty="0"/>
          </a:p>
        </p:txBody>
      </p:sp>
      <p:sp>
        <p:nvSpPr>
          <p:cNvPr id="5" name="Footer Placeholder 4"/>
          <p:cNvSpPr>
            <a:spLocks noGrp="1"/>
          </p:cNvSpPr>
          <p:nvPr>
            <p:ph type="ftr" sz="quarter" idx="11"/>
          </p:nvPr>
        </p:nvSpPr>
        <p:spPr>
          <a:xfrm>
            <a:off x="581192" y="5951813"/>
            <a:ext cx="6917211"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9"/>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4/21/2016</a:t>
            </a:fld>
            <a:endParaRPr lang="en-US" dirty="0"/>
          </a:p>
        </p:txBody>
      </p:sp>
      <p:sp>
        <p:nvSpPr>
          <p:cNvPr id="5" name="Footer Placeholder 4"/>
          <p:cNvSpPr>
            <a:spLocks noGrp="1"/>
          </p:cNvSpPr>
          <p:nvPr>
            <p:ph type="ftr" sz="quarter" idx="11"/>
          </p:nvPr>
        </p:nvSpPr>
        <p:spPr>
          <a:xfrm>
            <a:off x="774925" y="5951813"/>
            <a:ext cx="7896279" cy="365125"/>
          </a:xfrm>
        </p:spPr>
        <p:txBody>
          <a:bodyPr/>
          <a:lstStyle/>
          <a:p>
            <a:endParaRPr lang="en-US" dirty="0"/>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1" y="5956139"/>
            <a:ext cx="1052508"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3600" b="0" cap="all">
                <a:solidFill>
                  <a:schemeClr val="accent1"/>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4/21/2016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pt-BR" smtClean="0"/>
              <a:t>Clique para editar o título mestre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4/21/2016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4/21/2016</a:t>
            </a:fld>
            <a:endParaRPr lang="en-US" dirty="0"/>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dirty="0"/>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1192" y="873124"/>
            <a:ext cx="10993549" cy="1475013"/>
          </a:xfrm>
        </p:spPr>
        <p:txBody>
          <a:bodyPr>
            <a:normAutofit/>
          </a:bodyPr>
          <a:lstStyle/>
          <a:p>
            <a:pPr algn="just"/>
            <a:r>
              <a:rPr lang="pt-BR" sz="66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Nutrição</a:t>
            </a:r>
            <a:r>
              <a:rPr lang="pt-BR" b="1" dirty="0" smtClean="0">
                <a:latin typeface="Arial" panose="020B0604020202020204" pitchFamily="34" charset="0"/>
              </a:rPr>
              <a:t>, 		</a:t>
            </a:r>
            <a:r>
              <a:rPr lang="pt-BR" sz="4000" b="1" dirty="0" smtClean="0">
                <a:latin typeface="Arial" panose="020B0604020202020204" pitchFamily="34" charset="0"/>
              </a:rPr>
              <a:t>da verdade</a:t>
            </a:r>
            <a:endParaRPr lang="pt-BR" sz="4000" dirty="0"/>
          </a:p>
        </p:txBody>
      </p:sp>
      <p:sp>
        <p:nvSpPr>
          <p:cNvPr id="8" name="Retângulo 7"/>
          <p:cNvSpPr/>
          <p:nvPr/>
        </p:nvSpPr>
        <p:spPr>
          <a:xfrm>
            <a:off x="9091898" y="5860651"/>
            <a:ext cx="1758943" cy="400110"/>
          </a:xfrm>
          <a:prstGeom prst="rect">
            <a:avLst/>
          </a:prstGeom>
          <a:noFill/>
        </p:spPr>
        <p:txBody>
          <a:bodyPr wrap="none" lIns="91440" tIns="45720" rIns="91440" bIns="45720">
            <a:spAutoFit/>
          </a:bodyPr>
          <a:lstStyle/>
          <a:p>
            <a:pPr algn="ctr"/>
            <a:r>
              <a:rPr lang="pt-BR" sz="2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Kevin Fortes</a:t>
            </a:r>
            <a:endParaRPr lang="pt-BR" sz="2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4" name="Forma livre 13"/>
          <p:cNvSpPr/>
          <p:nvPr/>
        </p:nvSpPr>
        <p:spPr>
          <a:xfrm>
            <a:off x="861391" y="2348137"/>
            <a:ext cx="4002157" cy="587216"/>
          </a:xfrm>
          <a:custGeom>
            <a:avLst/>
            <a:gdLst>
              <a:gd name="connsiteX0" fmla="*/ 0 w 4002157"/>
              <a:gd name="connsiteY0" fmla="*/ 262541 h 587216"/>
              <a:gd name="connsiteX1" fmla="*/ 1590261 w 4002157"/>
              <a:gd name="connsiteY1" fmla="*/ 10750 h 587216"/>
              <a:gd name="connsiteX2" fmla="*/ 3405809 w 4002157"/>
              <a:gd name="connsiteY2" fmla="*/ 580593 h 587216"/>
              <a:gd name="connsiteX3" fmla="*/ 4002157 w 4002157"/>
              <a:gd name="connsiteY3" fmla="*/ 315550 h 587216"/>
            </a:gdLst>
            <a:ahLst/>
            <a:cxnLst>
              <a:cxn ang="0">
                <a:pos x="connsiteX0" y="connsiteY0"/>
              </a:cxn>
              <a:cxn ang="0">
                <a:pos x="connsiteX1" y="connsiteY1"/>
              </a:cxn>
              <a:cxn ang="0">
                <a:pos x="connsiteX2" y="connsiteY2"/>
              </a:cxn>
              <a:cxn ang="0">
                <a:pos x="connsiteX3" y="connsiteY3"/>
              </a:cxn>
            </a:cxnLst>
            <a:rect l="l" t="t" r="r" b="b"/>
            <a:pathLst>
              <a:path w="4002157" h="587216">
                <a:moveTo>
                  <a:pt x="0" y="262541"/>
                </a:moveTo>
                <a:cubicBezTo>
                  <a:pt x="511313" y="110141"/>
                  <a:pt x="1022626" y="-42259"/>
                  <a:pt x="1590261" y="10750"/>
                </a:cubicBezTo>
                <a:cubicBezTo>
                  <a:pt x="2157896" y="63759"/>
                  <a:pt x="3003826" y="529793"/>
                  <a:pt x="3405809" y="580593"/>
                </a:cubicBezTo>
                <a:cubicBezTo>
                  <a:pt x="3807792" y="631393"/>
                  <a:pt x="3891722" y="375185"/>
                  <a:pt x="4002157" y="3155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628" y="3297100"/>
            <a:ext cx="3983946" cy="3035240"/>
          </a:xfrm>
          <a:prstGeom prst="rect">
            <a:avLst/>
          </a:prstGeom>
          <a:ln>
            <a:noFill/>
          </a:ln>
          <a:effectLst>
            <a:softEdge rad="112500"/>
          </a:effec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807" y="5580419"/>
            <a:ext cx="1213358" cy="960575"/>
          </a:xfrm>
          <a:prstGeom prst="rect">
            <a:avLst/>
          </a:prstGeom>
        </p:spPr>
      </p:pic>
    </p:spTree>
    <p:extLst>
      <p:ext uri="{BB962C8B-B14F-4D97-AF65-F5344CB8AC3E}">
        <p14:creationId xmlns:p14="http://schemas.microsoft.com/office/powerpoint/2010/main" val="103635612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8" name="Espaço Reservado para Conteúd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23" y="0"/>
            <a:ext cx="12430539" cy="6915227"/>
          </a:xfrm>
        </p:spPr>
      </p:pic>
    </p:spTree>
    <p:extLst>
      <p:ext uri="{BB962C8B-B14F-4D97-AF65-F5344CB8AC3E}">
        <p14:creationId xmlns:p14="http://schemas.microsoft.com/office/powerpoint/2010/main" val="56269208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6910439"/>
          </a:xfrm>
        </p:spPr>
      </p:pic>
    </p:spTree>
    <p:extLst>
      <p:ext uri="{BB962C8B-B14F-4D97-AF65-F5344CB8AC3E}">
        <p14:creationId xmlns:p14="http://schemas.microsoft.com/office/powerpoint/2010/main" val="864482556"/>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Quantidade é importante?</a:t>
            </a:r>
          </a:p>
        </p:txBody>
      </p:sp>
      <p:sp>
        <p:nvSpPr>
          <p:cNvPr id="3" name="Espaço Reservado para Conteúdo 2"/>
          <p:cNvSpPr>
            <a:spLocks noGrp="1"/>
          </p:cNvSpPr>
          <p:nvPr>
            <p:ph idx="1"/>
          </p:nvPr>
        </p:nvSpPr>
        <p:spPr/>
        <p:txBody>
          <a:bodyPr anchor="t">
            <a:normAutofit/>
          </a:bodyPr>
          <a:lstStyle/>
          <a:p>
            <a:pPr marL="0" indent="0">
              <a:buNone/>
            </a:pPr>
            <a:r>
              <a:rPr lang="pt-BR" sz="5400" dirty="0" smtClean="0"/>
              <a:t>“Esta é </a:t>
            </a:r>
            <a:r>
              <a:rPr lang="pt-BR" sz="5400" dirty="0"/>
              <a:t>uma </a:t>
            </a:r>
            <a:r>
              <a:rPr lang="pt-BR" sz="5400" dirty="0" smtClean="0"/>
              <a:t>questão </a:t>
            </a:r>
            <a:r>
              <a:rPr lang="pt-BR" sz="5400" dirty="0"/>
              <a:t>da </a:t>
            </a:r>
            <a:r>
              <a:rPr lang="pt-BR" sz="5400" u="sng" dirty="0"/>
              <a:t>mais alta </a:t>
            </a:r>
            <a:r>
              <a:rPr lang="pt-BR" sz="5400" u="sng" dirty="0" smtClean="0"/>
              <a:t>importância</a:t>
            </a:r>
            <a:r>
              <a:rPr lang="pt-BR" sz="5400" dirty="0" smtClean="0"/>
              <a:t>. Ninguém </a:t>
            </a:r>
            <a:r>
              <a:rPr lang="pt-BR" sz="5400" dirty="0"/>
              <a:t>deve adotar um </a:t>
            </a:r>
            <a:r>
              <a:rPr lang="pt-BR" sz="5400" b="1" dirty="0">
                <a:solidFill>
                  <a:srgbClr val="00B050"/>
                </a:solidFill>
                <a:effectLst>
                  <a:outerShdw blurRad="38100" dist="38100" dir="2700000" algn="tl">
                    <a:srgbClr val="000000">
                      <a:alpha val="43137"/>
                    </a:srgbClr>
                  </a:outerShdw>
                </a:effectLst>
              </a:rPr>
              <a:t>regime </a:t>
            </a:r>
            <a:r>
              <a:rPr lang="pt-BR" sz="5400" b="1" dirty="0" smtClean="0">
                <a:solidFill>
                  <a:srgbClr val="00B050"/>
                </a:solidFill>
                <a:effectLst>
                  <a:outerShdw blurRad="38100" dist="38100" dir="2700000" algn="tl">
                    <a:srgbClr val="000000">
                      <a:alpha val="43137"/>
                    </a:srgbClr>
                  </a:outerShdw>
                </a:effectLst>
              </a:rPr>
              <a:t>paupérrimo</a:t>
            </a:r>
            <a:r>
              <a:rPr lang="pt-BR" sz="5400" dirty="0" smtClean="0"/>
              <a:t>”</a:t>
            </a:r>
            <a:endParaRPr lang="pt-BR" sz="5400" dirty="0"/>
          </a:p>
        </p:txBody>
      </p:sp>
      <p:sp>
        <p:nvSpPr>
          <p:cNvPr id="4" name="CaixaDeTexto 3"/>
          <p:cNvSpPr txBox="1"/>
          <p:nvPr/>
        </p:nvSpPr>
        <p:spPr>
          <a:xfrm>
            <a:off x="7222435" y="6000177"/>
            <a:ext cx="4797286" cy="646331"/>
          </a:xfrm>
          <a:prstGeom prst="rect">
            <a:avLst/>
          </a:prstGeom>
          <a:noFill/>
        </p:spPr>
        <p:txBody>
          <a:bodyPr wrap="square" rtlCol="0">
            <a:spAutoFit/>
          </a:bodyPr>
          <a:lstStyle/>
          <a:p>
            <a:r>
              <a:rPr lang="en-US" dirty="0"/>
              <a:t>Christian Temperance and Bible Hygiene, </a:t>
            </a:r>
            <a:r>
              <a:rPr lang="en-US" dirty="0" smtClean="0"/>
              <a:t>49,</a:t>
            </a:r>
            <a:r>
              <a:rPr lang="pt-BR" dirty="0" smtClean="0"/>
              <a:t>50;</a:t>
            </a:r>
          </a:p>
          <a:p>
            <a:r>
              <a:rPr lang="pt-BR" dirty="0" smtClean="0"/>
              <a:t>Conselhos </a:t>
            </a:r>
            <a:r>
              <a:rPr lang="pt-BR" dirty="0"/>
              <a:t>Sobre </a:t>
            </a:r>
            <a:r>
              <a:rPr lang="pt-BR" dirty="0" smtClean="0"/>
              <a:t>Saúde, </a:t>
            </a:r>
            <a:r>
              <a:rPr lang="pt-BR" dirty="0"/>
              <a:t>118 (1890).</a:t>
            </a:r>
          </a:p>
        </p:txBody>
      </p:sp>
    </p:spTree>
    <p:extLst>
      <p:ext uri="{BB962C8B-B14F-4D97-AF65-F5344CB8AC3E}">
        <p14:creationId xmlns:p14="http://schemas.microsoft.com/office/powerpoint/2010/main" val="224453670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255488" cy="6858001"/>
          </a:xfrm>
        </p:spPr>
      </p:pic>
      <p:cxnSp>
        <p:nvCxnSpPr>
          <p:cNvPr id="6" name="Conector reto 5"/>
          <p:cNvCxnSpPr/>
          <p:nvPr/>
        </p:nvCxnSpPr>
        <p:spPr>
          <a:xfrm>
            <a:off x="1696278" y="3737113"/>
            <a:ext cx="516835" cy="1325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3902765" y="6685721"/>
            <a:ext cx="516835" cy="1325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4704521" y="6718851"/>
            <a:ext cx="516835" cy="1325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1616764" y="6109252"/>
            <a:ext cx="3346174" cy="1325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4576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Quantidade é importante?</a:t>
            </a:r>
            <a:endParaRPr lang="pt-BR" dirty="0"/>
          </a:p>
        </p:txBody>
      </p:sp>
      <p:sp>
        <p:nvSpPr>
          <p:cNvPr id="3" name="Espaço Reservado para Conteúdo 2"/>
          <p:cNvSpPr>
            <a:spLocks noGrp="1"/>
          </p:cNvSpPr>
          <p:nvPr>
            <p:ph idx="1"/>
          </p:nvPr>
        </p:nvSpPr>
        <p:spPr/>
        <p:txBody>
          <a:bodyPr anchor="t">
            <a:normAutofit/>
          </a:bodyPr>
          <a:lstStyle/>
          <a:p>
            <a:pPr marL="0" indent="0" algn="just">
              <a:buNone/>
            </a:pPr>
            <a:r>
              <a:rPr lang="pt-BR" sz="5400" dirty="0" smtClean="0"/>
              <a:t>“Os </a:t>
            </a:r>
            <a:r>
              <a:rPr lang="pt-BR" sz="5400" u="sng" dirty="0"/>
              <a:t>reformadores de </a:t>
            </a:r>
            <a:r>
              <a:rPr lang="pt-BR" sz="5400" u="sng" dirty="0" smtClean="0"/>
              <a:t>saúde</a:t>
            </a:r>
            <a:r>
              <a:rPr lang="pt-BR" sz="5400" dirty="0" smtClean="0"/>
              <a:t>, </a:t>
            </a:r>
            <a:r>
              <a:rPr lang="pt-BR" sz="5400" dirty="0"/>
              <a:t>mais que todos, devem ter </a:t>
            </a:r>
            <a:r>
              <a:rPr lang="pt-BR" sz="5400" dirty="0" smtClean="0"/>
              <a:t>o cuidado </a:t>
            </a:r>
            <a:r>
              <a:rPr lang="pt-BR" sz="5400" dirty="0"/>
              <a:t>de evitar os extremos. O corpo precisa ter </a:t>
            </a:r>
            <a:r>
              <a:rPr lang="pt-BR" sz="5400" b="1" dirty="0">
                <a:solidFill>
                  <a:srgbClr val="00B050"/>
                </a:solidFill>
              </a:rPr>
              <a:t>suficiente</a:t>
            </a:r>
            <a:r>
              <a:rPr lang="pt-BR" sz="5400" dirty="0">
                <a:solidFill>
                  <a:srgbClr val="00B050"/>
                </a:solidFill>
              </a:rPr>
              <a:t> </a:t>
            </a:r>
            <a:r>
              <a:rPr lang="pt-BR" sz="5400" dirty="0"/>
              <a:t>nutrimento</a:t>
            </a:r>
            <a:r>
              <a:rPr lang="pt-BR" sz="5400" dirty="0" smtClean="0"/>
              <a:t>.”</a:t>
            </a:r>
            <a:endParaRPr lang="pt-BR" sz="5400" dirty="0"/>
          </a:p>
        </p:txBody>
      </p:sp>
      <p:sp>
        <p:nvSpPr>
          <p:cNvPr id="5" name="CaixaDeTexto 4"/>
          <p:cNvSpPr txBox="1"/>
          <p:nvPr/>
        </p:nvSpPr>
        <p:spPr>
          <a:xfrm>
            <a:off x="7222435" y="6000177"/>
            <a:ext cx="4797286" cy="646331"/>
          </a:xfrm>
          <a:prstGeom prst="rect">
            <a:avLst/>
          </a:prstGeom>
          <a:noFill/>
        </p:spPr>
        <p:txBody>
          <a:bodyPr wrap="square" rtlCol="0">
            <a:spAutoFit/>
          </a:bodyPr>
          <a:lstStyle/>
          <a:p>
            <a:r>
              <a:rPr lang="en-US" dirty="0"/>
              <a:t>Christian Temperance and Bible Hygiene, </a:t>
            </a:r>
            <a:r>
              <a:rPr lang="en-US" dirty="0" smtClean="0"/>
              <a:t>49,</a:t>
            </a:r>
            <a:r>
              <a:rPr lang="pt-BR" dirty="0" smtClean="0"/>
              <a:t>50;</a:t>
            </a:r>
          </a:p>
          <a:p>
            <a:r>
              <a:rPr lang="pt-BR" dirty="0" smtClean="0"/>
              <a:t>Conselhos </a:t>
            </a:r>
            <a:r>
              <a:rPr lang="pt-BR" dirty="0"/>
              <a:t>Sobre </a:t>
            </a:r>
            <a:r>
              <a:rPr lang="pt-BR" dirty="0" smtClean="0"/>
              <a:t>Saúde, </a:t>
            </a:r>
            <a:r>
              <a:rPr lang="pt-BR" dirty="0"/>
              <a:t>118 (1890).</a:t>
            </a:r>
          </a:p>
        </p:txBody>
      </p:sp>
    </p:spTree>
    <p:extLst>
      <p:ext uri="{BB962C8B-B14F-4D97-AF65-F5344CB8AC3E}">
        <p14:creationId xmlns:p14="http://schemas.microsoft.com/office/powerpoint/2010/main" val="305255292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normAutofit/>
          </a:bodyPr>
          <a:lstStyle/>
          <a:p>
            <a:pPr algn="ctr"/>
            <a:r>
              <a:rPr lang="pt-BR" sz="3600" dirty="0" smtClean="0"/>
              <a:t>IMC</a:t>
            </a:r>
            <a:endParaRPr lang="pt-BR" sz="36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343" y="710171"/>
            <a:ext cx="1270465" cy="1005785"/>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3574774"/>
            <a:ext cx="6096000" cy="3048000"/>
          </a:xfrm>
          <a:prstGeom prst="rect">
            <a:avLst/>
          </a:prstGeom>
          <a:ln>
            <a:noFill/>
          </a:ln>
          <a:effectLst>
            <a:softEdge rad="112500"/>
          </a:effectLst>
        </p:spPr>
      </p:pic>
      <p:sp>
        <p:nvSpPr>
          <p:cNvPr id="6" name="Retângulo 5"/>
          <p:cNvSpPr/>
          <p:nvPr/>
        </p:nvSpPr>
        <p:spPr>
          <a:xfrm>
            <a:off x="1907994" y="2490257"/>
            <a:ext cx="8376011" cy="923330"/>
          </a:xfrm>
          <a:prstGeom prst="rect">
            <a:avLst/>
          </a:prstGeom>
          <a:noFill/>
        </p:spPr>
        <p:txBody>
          <a:bodyPr wrap="none" lIns="91440" tIns="45720" rIns="91440" bIns="45720">
            <a:spAutoFit/>
          </a:bodyPr>
          <a:lstStyle/>
          <a:p>
            <a:pPr algn="ctr"/>
            <a:r>
              <a:rPr lang="pt-BR" sz="5400" b="1" cap="none" spc="0" dirty="0" smtClean="0">
                <a:ln w="22225">
                  <a:solidFill>
                    <a:schemeClr val="accent2"/>
                  </a:solidFill>
                  <a:prstDash val="solid"/>
                </a:ln>
                <a:solidFill>
                  <a:schemeClr val="accent2">
                    <a:lumMod val="40000"/>
                    <a:lumOff val="60000"/>
                  </a:schemeClr>
                </a:solidFill>
                <a:effectLst/>
              </a:rPr>
              <a:t>Índice de Massa Corporal</a:t>
            </a:r>
            <a:endParaRPr lang="pt-B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3681827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normAutofit/>
          </a:bodyPr>
          <a:lstStyle/>
          <a:p>
            <a:pPr algn="ctr"/>
            <a:r>
              <a:rPr lang="pt-BR" sz="3600" dirty="0" smtClean="0"/>
              <a:t>IMC</a:t>
            </a:r>
            <a:endParaRPr lang="pt-BR" sz="3600" dirty="0"/>
          </a:p>
        </p:txBody>
      </p:sp>
      <p:graphicFrame>
        <p:nvGraphicFramePr>
          <p:cNvPr id="4" name="Tabela 3"/>
          <p:cNvGraphicFramePr>
            <a:graphicFrameLocks noGrp="1"/>
          </p:cNvGraphicFramePr>
          <p:nvPr>
            <p:extLst>
              <p:ext uri="{D42A27DB-BD31-4B8C-83A1-F6EECF244321}">
                <p14:modId xmlns:p14="http://schemas.microsoft.com/office/powerpoint/2010/main" val="564972862"/>
              </p:ext>
            </p:extLst>
          </p:nvPr>
        </p:nvGraphicFramePr>
        <p:xfrm>
          <a:off x="1192693" y="2160104"/>
          <a:ext cx="9925880" cy="4253948"/>
        </p:xfrm>
        <a:graphic>
          <a:graphicData uri="http://schemas.openxmlformats.org/drawingml/2006/table">
            <a:tbl>
              <a:tblPr firstRow="1" bandRow="1">
                <a:tableStyleId>{306799F8-075E-4A3A-A7F6-7FBC6576F1A4}</a:tableStyleId>
              </a:tblPr>
              <a:tblGrid>
                <a:gridCol w="4962940"/>
                <a:gridCol w="4962940"/>
              </a:tblGrid>
              <a:tr h="1063487">
                <a:tc>
                  <a:txBody>
                    <a:bodyPr/>
                    <a:lstStyle/>
                    <a:p>
                      <a:pPr algn="ctr"/>
                      <a:r>
                        <a:rPr lang="pt-BR" sz="3600" dirty="0" smtClean="0"/>
                        <a:t>Baixo</a:t>
                      </a:r>
                      <a:r>
                        <a:rPr lang="pt-BR" sz="3600" baseline="0" dirty="0" smtClean="0"/>
                        <a:t> Peso</a:t>
                      </a:r>
                      <a:endParaRPr lang="pt-BR" sz="3600" dirty="0"/>
                    </a:p>
                  </a:txBody>
                  <a:tcPr anchor="ctr"/>
                </a:tc>
                <a:tc>
                  <a:txBody>
                    <a:bodyPr/>
                    <a:lstStyle/>
                    <a:p>
                      <a:pPr algn="ctr"/>
                      <a:r>
                        <a:rPr lang="pt-BR" sz="5400" dirty="0" smtClean="0"/>
                        <a:t>&lt;</a:t>
                      </a:r>
                      <a:r>
                        <a:rPr lang="pt-BR" sz="5400" baseline="0" dirty="0" smtClean="0"/>
                        <a:t> 18,5</a:t>
                      </a:r>
                      <a:endParaRPr lang="pt-BR" sz="5400" dirty="0"/>
                    </a:p>
                  </a:txBody>
                  <a:tcPr anchor="ctr"/>
                </a:tc>
              </a:tr>
              <a:tr h="1063487">
                <a:tc>
                  <a:txBody>
                    <a:bodyPr/>
                    <a:lstStyle/>
                    <a:p>
                      <a:pPr algn="ctr"/>
                      <a:r>
                        <a:rPr lang="pt-BR" sz="3600" b="1" dirty="0" err="1" smtClean="0"/>
                        <a:t>Eutrófico</a:t>
                      </a:r>
                      <a:endParaRPr lang="pt-BR" sz="3600" b="1" dirty="0"/>
                    </a:p>
                  </a:txBody>
                  <a:tcPr anchor="ctr"/>
                </a:tc>
                <a:tc>
                  <a:txBody>
                    <a:bodyPr/>
                    <a:lstStyle/>
                    <a:p>
                      <a:pPr algn="ctr"/>
                      <a:r>
                        <a:rPr lang="pt-BR" sz="5400" b="1" baseline="0" dirty="0" smtClean="0"/>
                        <a:t>18,5 a 24,9</a:t>
                      </a:r>
                      <a:endParaRPr lang="pt-BR" sz="5400" b="1" dirty="0"/>
                    </a:p>
                  </a:txBody>
                  <a:tcPr anchor="ctr"/>
                </a:tc>
              </a:tr>
              <a:tr h="10634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pt-BR" sz="3600" b="1" dirty="0" err="1" smtClean="0"/>
                        <a:t>Sobre-</a:t>
                      </a:r>
                      <a:r>
                        <a:rPr lang="pt-BR" sz="3600" b="1" baseline="0" dirty="0" err="1" smtClean="0"/>
                        <a:t>Peso</a:t>
                      </a:r>
                      <a:endParaRPr lang="pt-BR" sz="3600" b="1" dirty="0" smtClean="0"/>
                    </a:p>
                    <a:p>
                      <a:endParaRPr lang="pt-BR" dirty="0"/>
                    </a:p>
                  </a:txBody>
                  <a:tcPr anchor="ctr"/>
                </a:tc>
                <a:tc>
                  <a:txBody>
                    <a:bodyPr/>
                    <a:lstStyle/>
                    <a:p>
                      <a:pPr algn="ctr"/>
                      <a:r>
                        <a:rPr lang="pt-BR" sz="5400" b="1" dirty="0" smtClean="0"/>
                        <a:t>25 a 29,9</a:t>
                      </a:r>
                      <a:endParaRPr lang="pt-BR" sz="5400" b="1" dirty="0"/>
                    </a:p>
                  </a:txBody>
                  <a:tcPr anchor="ctr"/>
                </a:tc>
              </a:tr>
              <a:tr h="1063487">
                <a:tc>
                  <a:txBody>
                    <a:bodyPr/>
                    <a:lstStyle/>
                    <a:p>
                      <a:pPr algn="ctr"/>
                      <a:r>
                        <a:rPr lang="pt-BR" sz="3600" b="1" dirty="0" smtClean="0"/>
                        <a:t>Obesidade</a:t>
                      </a:r>
                      <a:endParaRPr lang="pt-BR" sz="3600" b="1" dirty="0"/>
                    </a:p>
                  </a:txBody>
                  <a:tcPr anchor="ctr"/>
                </a:tc>
                <a:tc>
                  <a:txBody>
                    <a:bodyPr/>
                    <a:lstStyle/>
                    <a:p>
                      <a:pPr algn="ctr"/>
                      <a:r>
                        <a:rPr lang="pt-BR" sz="5400" b="1" dirty="0" smtClean="0"/>
                        <a:t>&lt;</a:t>
                      </a:r>
                      <a:r>
                        <a:rPr lang="pt-BR" sz="5400" b="1" baseline="0" dirty="0" smtClean="0"/>
                        <a:t> 29,9</a:t>
                      </a:r>
                      <a:endParaRPr lang="pt-BR" sz="5400" b="1" dirty="0"/>
                    </a:p>
                  </a:txBody>
                  <a:tcPr anchor="ctr"/>
                </a:tc>
              </a:tr>
            </a:tbl>
          </a:graphicData>
        </a:graphic>
      </p:graphicFrame>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0343" y="710171"/>
            <a:ext cx="1270465" cy="1005785"/>
          </a:xfrm>
          <a:prstGeom prst="rect">
            <a:avLst/>
          </a:prstGeom>
        </p:spPr>
      </p:pic>
    </p:spTree>
    <p:extLst>
      <p:ext uri="{BB962C8B-B14F-4D97-AF65-F5344CB8AC3E}">
        <p14:creationId xmlns:p14="http://schemas.microsoft.com/office/powerpoint/2010/main" val="423664668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Necessidade Energética Estimada </a:t>
            </a:r>
            <a:endParaRPr lang="pt-BR" dirty="0"/>
          </a:p>
        </p:txBody>
      </p:sp>
      <p:sp>
        <p:nvSpPr>
          <p:cNvPr id="3" name="Espaço Reservado para Conteúdo 2"/>
          <p:cNvSpPr>
            <a:spLocks noGrp="1"/>
          </p:cNvSpPr>
          <p:nvPr>
            <p:ph idx="1"/>
          </p:nvPr>
        </p:nvSpPr>
        <p:spPr>
          <a:xfrm>
            <a:off x="581194" y="2180498"/>
            <a:ext cx="11029615" cy="4525102"/>
          </a:xfrm>
        </p:spPr>
        <p:txBody>
          <a:bodyPr anchor="t">
            <a:normAutofit/>
          </a:bodyPr>
          <a:lstStyle/>
          <a:p>
            <a:r>
              <a:rPr lang="pt-BR" sz="3200" b="1" dirty="0"/>
              <a:t>Equação Homens:</a:t>
            </a:r>
            <a:br>
              <a:rPr lang="pt-BR" sz="3200" b="1" dirty="0"/>
            </a:br>
            <a:r>
              <a:rPr lang="pt-BR" sz="3200" dirty="0" smtClean="0"/>
              <a:t>NEE (necessidade diária) = 662 – 9,53 X (idade em anos) + FA X [15,91 X (peso em kg) + 539,6 X (altura em metros)]</a:t>
            </a:r>
            <a:endParaRPr lang="pt-BR" sz="3200" dirty="0" smtClean="0"/>
          </a:p>
          <a:p>
            <a:pPr marL="0" indent="0">
              <a:buNone/>
            </a:pPr>
            <a:endParaRPr lang="pt-BR" sz="3200" dirty="0"/>
          </a:p>
          <a:p>
            <a:r>
              <a:rPr lang="pt-BR" sz="3200" b="1" dirty="0"/>
              <a:t>Equação Mulheres:</a:t>
            </a:r>
            <a:br>
              <a:rPr lang="pt-BR" sz="3200" b="1" dirty="0"/>
            </a:br>
            <a:r>
              <a:rPr lang="pt-BR" sz="3200" dirty="0" smtClean="0"/>
              <a:t>NEE </a:t>
            </a:r>
            <a:r>
              <a:rPr lang="pt-BR" sz="3200" dirty="0"/>
              <a:t>(necessidade diária) = 354 – 6,91 X (idade em anos) + FA X [9,36 X (peso em kg) + 726 X (altura em metros</a:t>
            </a:r>
            <a:r>
              <a:rPr lang="pt-BR" sz="3200" dirty="0" smtClean="0"/>
              <a:t>)]</a:t>
            </a:r>
            <a:endParaRPr lang="pt-BR" sz="3200" dirty="0"/>
          </a:p>
        </p:txBody>
      </p:sp>
    </p:spTree>
    <p:extLst>
      <p:ext uri="{BB962C8B-B14F-4D97-AF65-F5344CB8AC3E}">
        <p14:creationId xmlns:p14="http://schemas.microsoft.com/office/powerpoint/2010/main" val="313285040"/>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pPr algn="ctr"/>
            <a:r>
              <a:rPr lang="pt-BR" dirty="0" smtClean="0"/>
              <a:t>NEE</a:t>
            </a:r>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75042"/>
          </a:xfrm>
          <a:prstGeom prst="rect">
            <a:avLst/>
          </a:prstGeom>
        </p:spPr>
      </p:pic>
    </p:spTree>
    <p:extLst>
      <p:ext uri="{BB962C8B-B14F-4D97-AF65-F5344CB8AC3E}">
        <p14:creationId xmlns:p14="http://schemas.microsoft.com/office/powerpoint/2010/main" val="148926132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LEVE</a:t>
            </a:r>
            <a:endParaRPr lang="pt-BR" sz="4000" b="1" dirty="0"/>
          </a:p>
        </p:txBody>
      </p:sp>
      <p:sp>
        <p:nvSpPr>
          <p:cNvPr id="3" name="Espaço Reservado para Conteúdo 2"/>
          <p:cNvSpPr>
            <a:spLocks noGrp="1"/>
          </p:cNvSpPr>
          <p:nvPr>
            <p:ph idx="1"/>
          </p:nvPr>
        </p:nvSpPr>
        <p:spPr>
          <a:xfrm>
            <a:off x="581192" y="1981715"/>
            <a:ext cx="7396618" cy="4876285"/>
          </a:xfrm>
        </p:spPr>
        <p:txBody>
          <a:bodyPr>
            <a:normAutofit lnSpcReduction="10000"/>
          </a:bodyPr>
          <a:lstStyle/>
          <a:p>
            <a:pPr marL="0" indent="0" algn="just">
              <a:buNone/>
            </a:pPr>
            <a:r>
              <a:rPr lang="pt-BR" sz="3200" b="1" dirty="0" smtClean="0"/>
              <a:t>75%</a:t>
            </a:r>
            <a:r>
              <a:rPr lang="pt-BR" sz="3200" dirty="0" smtClean="0"/>
              <a:t> do </a:t>
            </a:r>
            <a:r>
              <a:rPr lang="pt-BR" sz="3200" dirty="0"/>
              <a:t>tempo sentado ou de pé e </a:t>
            </a:r>
            <a:r>
              <a:rPr lang="pt-BR" sz="3200" b="1" dirty="0"/>
              <a:t>25% </a:t>
            </a:r>
            <a:r>
              <a:rPr lang="pt-BR" sz="3200" dirty="0"/>
              <a:t>do tempo de pé e movendo-se. Ex.: motorista, trabalho em laboratório, cozinheiro, tocador de instrumento musical, pintor, datilógrafo, passadeira, manobrista, eletricista, carpinteiro, faxineira, babá, golfista, navegador, tenista de mesa, funcionário de restaurante, executivo, professor, dona de casa com aparelhos doméstico.</a:t>
            </a: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810" y="3451287"/>
            <a:ext cx="4063909" cy="2704347"/>
          </a:xfrm>
          <a:prstGeom prst="rect">
            <a:avLst/>
          </a:prstGeom>
          <a:ln>
            <a:noFill/>
          </a:ln>
          <a:effectLst>
            <a:softEdge rad="112500"/>
          </a:effectLst>
        </p:spPr>
      </p:pic>
    </p:spTree>
    <p:extLst>
      <p:ext uri="{BB962C8B-B14F-4D97-AF65-F5344CB8AC3E}">
        <p14:creationId xmlns:p14="http://schemas.microsoft.com/office/powerpoint/2010/main" val="1201998807"/>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1Corintios 6:20</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301" y="4636032"/>
            <a:ext cx="3526933" cy="2221968"/>
          </a:xfrm>
        </p:spPr>
      </p:pic>
      <p:sp>
        <p:nvSpPr>
          <p:cNvPr id="5" name="CaixaDeTexto 4"/>
          <p:cNvSpPr txBox="1"/>
          <p:nvPr/>
        </p:nvSpPr>
        <p:spPr>
          <a:xfrm>
            <a:off x="581192" y="2120348"/>
            <a:ext cx="10418112" cy="3416320"/>
          </a:xfrm>
          <a:prstGeom prst="rect">
            <a:avLst/>
          </a:prstGeom>
          <a:noFill/>
        </p:spPr>
        <p:txBody>
          <a:bodyPr wrap="square" rtlCol="0">
            <a:spAutoFit/>
          </a:bodyPr>
          <a:lstStyle/>
          <a:p>
            <a:r>
              <a:rPr lang="pt-BR" sz="5400" dirty="0"/>
              <a:t>Porque fostes comprados por </a:t>
            </a:r>
            <a:r>
              <a:rPr lang="pt-BR" sz="5400" u="sng" dirty="0"/>
              <a:t>bom preço</a:t>
            </a:r>
            <a:r>
              <a:rPr lang="pt-BR" sz="5400" dirty="0"/>
              <a:t>; </a:t>
            </a:r>
            <a:r>
              <a:rPr lang="pt-BR" sz="5400" b="1" dirty="0">
                <a:solidFill>
                  <a:srgbClr val="00B050"/>
                </a:solidFill>
              </a:rPr>
              <a:t>glorificai</a:t>
            </a:r>
            <a:r>
              <a:rPr lang="pt-BR" sz="5400" dirty="0"/>
              <a:t>, pois, a Deus no </a:t>
            </a:r>
            <a:r>
              <a:rPr lang="pt-BR" sz="5400" b="1" u="sng" dirty="0">
                <a:solidFill>
                  <a:srgbClr val="00B050"/>
                </a:solidFill>
                <a:effectLst>
                  <a:outerShdw blurRad="38100" dist="38100" dir="2700000" algn="tl">
                    <a:srgbClr val="000000">
                      <a:alpha val="43137"/>
                    </a:srgbClr>
                  </a:outerShdw>
                </a:effectLst>
              </a:rPr>
              <a:t>vosso corpo</a:t>
            </a:r>
            <a:r>
              <a:rPr lang="pt-BR" sz="5400" dirty="0"/>
              <a:t>, e no vosso espírito, os quais pertencem a Deus.</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569" y="5941060"/>
            <a:ext cx="1213358" cy="960575"/>
          </a:xfrm>
          <a:prstGeom prst="rect">
            <a:avLst/>
          </a:prstGeom>
        </p:spPr>
      </p:pic>
    </p:spTree>
    <p:extLst>
      <p:ext uri="{BB962C8B-B14F-4D97-AF65-F5344CB8AC3E}">
        <p14:creationId xmlns:p14="http://schemas.microsoft.com/office/powerpoint/2010/main" val="269803927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MODERADO</a:t>
            </a:r>
            <a:endParaRPr lang="pt-BR" sz="3600" b="1" dirty="0"/>
          </a:p>
        </p:txBody>
      </p:sp>
      <p:sp>
        <p:nvSpPr>
          <p:cNvPr id="3" name="Espaço Reservado para Conteúdo 2"/>
          <p:cNvSpPr>
            <a:spLocks noGrp="1"/>
          </p:cNvSpPr>
          <p:nvPr>
            <p:ph idx="1"/>
          </p:nvPr>
        </p:nvSpPr>
        <p:spPr>
          <a:xfrm>
            <a:off x="581194" y="2180498"/>
            <a:ext cx="6217171" cy="4578111"/>
          </a:xfrm>
        </p:spPr>
        <p:txBody>
          <a:bodyPr>
            <a:normAutofit/>
          </a:bodyPr>
          <a:lstStyle/>
          <a:p>
            <a:pPr marL="0" indent="0" algn="just">
              <a:buNone/>
            </a:pPr>
            <a:r>
              <a:rPr lang="pt-BR" sz="3200" b="1" dirty="0" smtClean="0"/>
              <a:t>25</a:t>
            </a:r>
            <a:r>
              <a:rPr lang="pt-BR" sz="3200" b="1" dirty="0"/>
              <a:t>%</a:t>
            </a:r>
            <a:r>
              <a:rPr lang="pt-BR" sz="3200" dirty="0"/>
              <a:t> do tempo sentado ou de pé e</a:t>
            </a:r>
            <a:r>
              <a:rPr lang="pt-BR" sz="3200" b="1" dirty="0"/>
              <a:t> 75%</a:t>
            </a:r>
            <a:r>
              <a:rPr lang="pt-BR" sz="3200" dirty="0"/>
              <a:t> do tempo gasto em atividade ocupacional específica: caminhada a 5,6 a 6,4Km/h (devagar), carregando peso, ciclista, esquiador, dançarino, tenista de quadra, motorista, estudantes, trabalho em indústria leve</a:t>
            </a: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360" y="3486231"/>
            <a:ext cx="4698448" cy="3126604"/>
          </a:xfrm>
          <a:prstGeom prst="rect">
            <a:avLst/>
          </a:prstGeom>
          <a:ln>
            <a:noFill/>
          </a:ln>
          <a:effectLst>
            <a:softEdge rad="112500"/>
          </a:effectLst>
        </p:spPr>
      </p:pic>
    </p:spTree>
    <p:extLst>
      <p:ext uri="{BB962C8B-B14F-4D97-AF65-F5344CB8AC3E}">
        <p14:creationId xmlns:p14="http://schemas.microsoft.com/office/powerpoint/2010/main" val="370356543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Pesado</a:t>
            </a:r>
            <a:endParaRPr lang="pt-BR" sz="4000" b="1" dirty="0"/>
          </a:p>
        </p:txBody>
      </p:sp>
      <p:sp>
        <p:nvSpPr>
          <p:cNvPr id="3" name="Espaço Reservado para Conteúdo 2"/>
          <p:cNvSpPr>
            <a:spLocks noGrp="1"/>
          </p:cNvSpPr>
          <p:nvPr>
            <p:ph idx="1"/>
          </p:nvPr>
        </p:nvSpPr>
        <p:spPr>
          <a:xfrm>
            <a:off x="581192" y="1941243"/>
            <a:ext cx="5660582" cy="4458841"/>
          </a:xfrm>
        </p:spPr>
        <p:txBody>
          <a:bodyPr anchor="t">
            <a:noAutofit/>
          </a:bodyPr>
          <a:lstStyle/>
          <a:p>
            <a:pPr marL="0" indent="0">
              <a:buNone/>
            </a:pPr>
            <a:r>
              <a:rPr lang="pt-BR" sz="3600" b="1" dirty="0" smtClean="0"/>
              <a:t>40</a:t>
            </a:r>
            <a:r>
              <a:rPr lang="pt-BR" sz="3600" b="1" dirty="0"/>
              <a:t>%</a:t>
            </a:r>
            <a:r>
              <a:rPr lang="pt-BR" sz="3600" dirty="0"/>
              <a:t> do tempo sentado ou de pé e </a:t>
            </a:r>
            <a:r>
              <a:rPr lang="pt-BR" sz="3600" b="1" dirty="0"/>
              <a:t>60%</a:t>
            </a:r>
            <a:r>
              <a:rPr lang="pt-BR" sz="3600" dirty="0"/>
              <a:t> do tempo gasto em atividade ocupacional específica e mais intensa que as anteriores: caminhar (subir) carregando peso, lavrador, atletas, alpinistas, soldados.</a:t>
            </a:r>
            <a:endParaRPr lang="pt-BR" sz="3600" b="1" dirty="0" smtClean="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296" y="2890191"/>
            <a:ext cx="5093512" cy="3509893"/>
          </a:xfrm>
          <a:prstGeom prst="rect">
            <a:avLst/>
          </a:prstGeom>
          <a:ln>
            <a:noFill/>
          </a:ln>
          <a:effectLst>
            <a:softEdge rad="112500"/>
          </a:effectLst>
        </p:spPr>
      </p:pic>
    </p:spTree>
    <p:extLst>
      <p:ext uri="{BB962C8B-B14F-4D97-AF65-F5344CB8AC3E}">
        <p14:creationId xmlns:p14="http://schemas.microsoft.com/office/powerpoint/2010/main" val="207926552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Vamos as contas </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192" y="1940409"/>
            <a:ext cx="5364645" cy="4917591"/>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5" name="CaixaDeTexto 4"/>
              <p:cNvSpPr txBox="1"/>
              <p:nvPr/>
            </p:nvSpPr>
            <p:spPr>
              <a:xfrm>
                <a:off x="6255027" y="3408940"/>
                <a:ext cx="4876799" cy="13447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pt-BR" sz="3200" i="1" smtClean="0">
                              <a:latin typeface="Cambria Math" panose="02040503050406030204" pitchFamily="18" charset="0"/>
                            </a:rPr>
                          </m:ctrlPr>
                        </m:sSupPr>
                        <m:e>
                          <m:d>
                            <m:dPr>
                              <m:ctrlPr>
                                <a:rPr lang="pt-BR" sz="3200" i="1" smtClean="0">
                                  <a:latin typeface="Cambria Math" panose="02040503050406030204" pitchFamily="18" charset="0"/>
                                </a:rPr>
                              </m:ctrlPr>
                            </m:dPr>
                            <m:e>
                              <m:r>
                                <a:rPr lang="pt-BR" sz="3200" i="1" smtClean="0">
                                  <a:latin typeface="Cambria Math" panose="02040503050406030204" pitchFamily="18" charset="0"/>
                                </a:rPr>
                                <m:t>𝑥</m:t>
                              </m:r>
                              <m:r>
                                <a:rPr lang="pt-BR" sz="3200" i="1" smtClean="0">
                                  <a:latin typeface="Cambria Math" panose="02040503050406030204" pitchFamily="18" charset="0"/>
                                </a:rPr>
                                <m:t>+</m:t>
                              </m:r>
                              <m:r>
                                <a:rPr lang="pt-BR" sz="3200" i="1" smtClean="0">
                                  <a:latin typeface="Cambria Math" panose="02040503050406030204" pitchFamily="18" charset="0"/>
                                </a:rPr>
                                <m:t>𝑎</m:t>
                              </m:r>
                            </m:e>
                          </m:d>
                        </m:e>
                        <m:sup>
                          <m:r>
                            <a:rPr lang="pt-BR" sz="3200" i="1" smtClean="0">
                              <a:latin typeface="Cambria Math" panose="02040503050406030204" pitchFamily="18" charset="0"/>
                            </a:rPr>
                            <m:t>𝑛</m:t>
                          </m:r>
                        </m:sup>
                      </m:sSup>
                      <m:r>
                        <a:rPr lang="pt-BR" sz="3200" i="1" smtClean="0">
                          <a:latin typeface="Cambria Math" panose="02040503050406030204" pitchFamily="18" charset="0"/>
                        </a:rPr>
                        <m:t>=</m:t>
                      </m:r>
                      <m:nary>
                        <m:naryPr>
                          <m:chr m:val="∑"/>
                          <m:ctrlPr>
                            <a:rPr lang="pt-BR" sz="3200" i="1" smtClean="0">
                              <a:latin typeface="Cambria Math" panose="02040503050406030204" pitchFamily="18" charset="0"/>
                            </a:rPr>
                          </m:ctrlPr>
                        </m:naryPr>
                        <m:sub>
                          <m:r>
                            <a:rPr lang="pt-BR" sz="3200" i="1" smtClean="0">
                              <a:latin typeface="Cambria Math" panose="02040503050406030204" pitchFamily="18" charset="0"/>
                            </a:rPr>
                            <m:t>𝑘</m:t>
                          </m:r>
                          <m:r>
                            <a:rPr lang="pt-BR" sz="3200" i="1" smtClean="0">
                              <a:latin typeface="Cambria Math" panose="02040503050406030204" pitchFamily="18" charset="0"/>
                            </a:rPr>
                            <m:t>=0</m:t>
                          </m:r>
                        </m:sub>
                        <m:sup>
                          <m:r>
                            <a:rPr lang="pt-BR" sz="3200" i="1" smtClean="0">
                              <a:latin typeface="Cambria Math" panose="02040503050406030204" pitchFamily="18" charset="0"/>
                            </a:rPr>
                            <m:t>𝑛</m:t>
                          </m:r>
                        </m:sup>
                        <m:e>
                          <m:d>
                            <m:dPr>
                              <m:ctrlPr>
                                <a:rPr lang="pt-BR" sz="3200" i="1" smtClean="0">
                                  <a:latin typeface="Cambria Math" panose="02040503050406030204" pitchFamily="18" charset="0"/>
                                </a:rPr>
                              </m:ctrlPr>
                            </m:dPr>
                            <m:e>
                              <m:f>
                                <m:fPr>
                                  <m:type m:val="noBar"/>
                                  <m:ctrlPr>
                                    <a:rPr lang="pt-BR" sz="3200" i="1" smtClean="0">
                                      <a:latin typeface="Cambria Math" panose="02040503050406030204" pitchFamily="18" charset="0"/>
                                    </a:rPr>
                                  </m:ctrlPr>
                                </m:fPr>
                                <m:num>
                                  <m:r>
                                    <a:rPr lang="pt-BR" sz="3200" i="1" smtClean="0">
                                      <a:latin typeface="Cambria Math" panose="02040503050406030204" pitchFamily="18" charset="0"/>
                                    </a:rPr>
                                    <m:t>𝑛</m:t>
                                  </m:r>
                                </m:num>
                                <m:den>
                                  <m:r>
                                    <a:rPr lang="pt-BR" sz="3200" i="1" smtClean="0">
                                      <a:latin typeface="Cambria Math" panose="02040503050406030204" pitchFamily="18" charset="0"/>
                                    </a:rPr>
                                    <m:t>𝑘</m:t>
                                  </m:r>
                                </m:den>
                              </m:f>
                            </m:e>
                          </m:d>
                          <m:sSup>
                            <m:sSupPr>
                              <m:ctrlPr>
                                <a:rPr lang="pt-BR" sz="3200" i="1" smtClean="0">
                                  <a:latin typeface="Cambria Math" panose="02040503050406030204" pitchFamily="18" charset="0"/>
                                </a:rPr>
                              </m:ctrlPr>
                            </m:sSupPr>
                            <m:e>
                              <m:r>
                                <a:rPr lang="pt-BR" sz="3200" i="1" smtClean="0">
                                  <a:latin typeface="Cambria Math" panose="02040503050406030204" pitchFamily="18" charset="0"/>
                                </a:rPr>
                                <m:t>𝑥</m:t>
                              </m:r>
                            </m:e>
                            <m:sup>
                              <m:r>
                                <a:rPr lang="pt-BR" sz="3200" i="1" smtClean="0">
                                  <a:latin typeface="Cambria Math" panose="02040503050406030204" pitchFamily="18" charset="0"/>
                                </a:rPr>
                                <m:t>𝑘</m:t>
                              </m:r>
                            </m:sup>
                          </m:sSup>
                          <m:sSup>
                            <m:sSupPr>
                              <m:ctrlPr>
                                <a:rPr lang="pt-BR" sz="3200" i="1" smtClean="0">
                                  <a:latin typeface="Cambria Math" panose="02040503050406030204" pitchFamily="18" charset="0"/>
                                </a:rPr>
                              </m:ctrlPr>
                            </m:sSupPr>
                            <m:e>
                              <m:r>
                                <a:rPr lang="pt-BR" sz="3200" i="1" smtClean="0">
                                  <a:latin typeface="Cambria Math" panose="02040503050406030204" pitchFamily="18" charset="0"/>
                                </a:rPr>
                                <m:t>𝑎</m:t>
                              </m:r>
                            </m:e>
                            <m:sup>
                              <m:r>
                                <a:rPr lang="pt-BR" sz="3200" i="1" smtClean="0">
                                  <a:latin typeface="Cambria Math" panose="02040503050406030204" pitchFamily="18" charset="0"/>
                                </a:rPr>
                                <m:t>𝑛</m:t>
                              </m:r>
                              <m:r>
                                <a:rPr lang="pt-BR" sz="3200" i="1" smtClean="0">
                                  <a:latin typeface="Cambria Math" panose="02040503050406030204" pitchFamily="18" charset="0"/>
                                </a:rPr>
                                <m:t>−</m:t>
                              </m:r>
                              <m:r>
                                <a:rPr lang="pt-BR" sz="3200" i="1" smtClean="0">
                                  <a:latin typeface="Cambria Math" panose="02040503050406030204" pitchFamily="18" charset="0"/>
                                </a:rPr>
                                <m:t>𝑘</m:t>
                              </m:r>
                            </m:sup>
                          </m:sSup>
                        </m:e>
                      </m:nary>
                    </m:oMath>
                  </m:oMathPara>
                </a14:m>
                <a:endParaRPr lang="pt-BR" sz="3200"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6255027" y="3408940"/>
                <a:ext cx="4876799" cy="1344792"/>
              </a:xfrm>
              <a:prstGeom prst="rect">
                <a:avLst/>
              </a:prstGeom>
              <a:blipFill rotWithShape="0">
                <a:blip r:embed="rId3"/>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16201919"/>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Lair ribeiro  Suco de Fruta destrói o fígado - 10Youtub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48800"/>
          </a:xfrm>
        </p:spPr>
      </p:pic>
    </p:spTree>
    <p:extLst>
      <p:ext uri="{BB962C8B-B14F-4D97-AF65-F5344CB8AC3E}">
        <p14:creationId xmlns:p14="http://schemas.microsoft.com/office/powerpoint/2010/main" val="31582483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a Revelação diz...</a:t>
            </a:r>
            <a:endParaRPr lang="pt-BR" dirty="0"/>
          </a:p>
        </p:txBody>
      </p:sp>
      <p:sp>
        <p:nvSpPr>
          <p:cNvPr id="3" name="Espaço Reservado para Conteúdo 2"/>
          <p:cNvSpPr>
            <a:spLocks noGrp="1"/>
          </p:cNvSpPr>
          <p:nvPr>
            <p:ph idx="1"/>
          </p:nvPr>
        </p:nvSpPr>
        <p:spPr/>
        <p:txBody>
          <a:bodyPr>
            <a:normAutofit/>
          </a:bodyPr>
          <a:lstStyle/>
          <a:p>
            <a:pPr marL="0" indent="0">
              <a:buNone/>
            </a:pPr>
            <a:r>
              <a:rPr lang="pt-BR" sz="7200" dirty="0" smtClean="0"/>
              <a:t>“O </a:t>
            </a:r>
            <a:r>
              <a:rPr lang="pt-BR" sz="7200" dirty="0"/>
              <a:t>puro suco da uva, livre de </a:t>
            </a:r>
            <a:r>
              <a:rPr lang="pt-BR" sz="7200" dirty="0" smtClean="0"/>
              <a:t>fermentação, </a:t>
            </a:r>
            <a:r>
              <a:rPr lang="pt-BR" sz="7200" dirty="0"/>
              <a:t>e uma </a:t>
            </a:r>
            <a:r>
              <a:rPr lang="pt-BR" sz="7200" dirty="0" smtClean="0"/>
              <a:t>bebida </a:t>
            </a:r>
            <a:r>
              <a:rPr lang="pt-BR" sz="7200" b="1" dirty="0" smtClean="0">
                <a:solidFill>
                  <a:srgbClr val="00B050"/>
                </a:solidFill>
              </a:rPr>
              <a:t>saudável</a:t>
            </a:r>
            <a:r>
              <a:rPr lang="pt-BR" sz="7200" dirty="0" smtClean="0"/>
              <a:t>.”</a:t>
            </a:r>
            <a:endParaRPr lang="pt-BR" sz="7200" dirty="0"/>
          </a:p>
        </p:txBody>
      </p:sp>
      <p:sp>
        <p:nvSpPr>
          <p:cNvPr id="4" name="Retângulo 3"/>
          <p:cNvSpPr/>
          <p:nvPr/>
        </p:nvSpPr>
        <p:spPr>
          <a:xfrm>
            <a:off x="8750858" y="5496163"/>
            <a:ext cx="2859950" cy="461665"/>
          </a:xfrm>
          <a:prstGeom prst="rect">
            <a:avLst/>
          </a:prstGeom>
          <a:noFill/>
        </p:spPr>
        <p:txBody>
          <a:bodyPr wrap="none" lIns="91440" tIns="45720" rIns="91440" bIns="45720">
            <a:spAutoFit/>
          </a:bodyPr>
          <a:lstStyle/>
          <a:p>
            <a:pPr algn="ctr"/>
            <a:r>
              <a:rPr lang="pt-BR" sz="2400" dirty="0"/>
              <a:t>Manuscrito 126, 1903</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137" y="5726995"/>
            <a:ext cx="2331725" cy="929642"/>
          </a:xfrm>
          <a:prstGeom prst="rect">
            <a:avLst/>
          </a:prstGeom>
        </p:spPr>
      </p:pic>
    </p:spTree>
    <p:extLst>
      <p:ext uri="{BB962C8B-B14F-4D97-AF65-F5344CB8AC3E}">
        <p14:creationId xmlns:p14="http://schemas.microsoft.com/office/powerpoint/2010/main" val="298344091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6882849"/>
          </a:xfrm>
        </p:spPr>
      </p:pic>
    </p:spTree>
    <p:extLst>
      <p:ext uri="{BB962C8B-B14F-4D97-AF65-F5344CB8AC3E}">
        <p14:creationId xmlns:p14="http://schemas.microsoft.com/office/powerpoint/2010/main" val="3266210936"/>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t">
            <a:normAutofit/>
          </a:bodyPr>
          <a:lstStyle/>
          <a:p>
            <a:pPr marL="0" indent="0" algn="just">
              <a:buNone/>
            </a:pPr>
            <a:r>
              <a:rPr lang="pt-BR" sz="5400" dirty="0" smtClean="0"/>
              <a:t>“Os </a:t>
            </a:r>
            <a:r>
              <a:rPr lang="pt-BR" sz="5400" u="sng" dirty="0"/>
              <a:t>reformadores de </a:t>
            </a:r>
            <a:r>
              <a:rPr lang="pt-BR" sz="5400" u="sng" dirty="0" smtClean="0"/>
              <a:t>saúde</a:t>
            </a:r>
            <a:r>
              <a:rPr lang="pt-BR" sz="5400" dirty="0" smtClean="0"/>
              <a:t>, </a:t>
            </a:r>
            <a:r>
              <a:rPr lang="pt-BR" sz="5400" dirty="0"/>
              <a:t>mais que todos, devem ter </a:t>
            </a:r>
            <a:r>
              <a:rPr lang="pt-BR" sz="5400" dirty="0" smtClean="0"/>
              <a:t>o cuidado </a:t>
            </a:r>
            <a:r>
              <a:rPr lang="pt-BR" sz="5400" dirty="0"/>
              <a:t>de evitar os extremos. O corpo precisa ter </a:t>
            </a:r>
            <a:r>
              <a:rPr lang="pt-BR" sz="5400" b="1" dirty="0">
                <a:solidFill>
                  <a:srgbClr val="00B050"/>
                </a:solidFill>
              </a:rPr>
              <a:t>suficiente</a:t>
            </a:r>
            <a:r>
              <a:rPr lang="pt-BR" sz="5400" dirty="0">
                <a:solidFill>
                  <a:srgbClr val="00B050"/>
                </a:solidFill>
              </a:rPr>
              <a:t> </a:t>
            </a:r>
            <a:r>
              <a:rPr lang="pt-BR" sz="5400" dirty="0"/>
              <a:t>nutrimento</a:t>
            </a:r>
            <a:r>
              <a:rPr lang="pt-BR" sz="5400" dirty="0" smtClean="0"/>
              <a:t>.”</a:t>
            </a:r>
            <a:endParaRPr lang="pt-BR" sz="5400" dirty="0"/>
          </a:p>
        </p:txBody>
      </p:sp>
      <p:sp>
        <p:nvSpPr>
          <p:cNvPr id="5" name="CaixaDeTexto 4"/>
          <p:cNvSpPr txBox="1"/>
          <p:nvPr/>
        </p:nvSpPr>
        <p:spPr>
          <a:xfrm>
            <a:off x="7222435" y="6000177"/>
            <a:ext cx="4797286" cy="646331"/>
          </a:xfrm>
          <a:prstGeom prst="rect">
            <a:avLst/>
          </a:prstGeom>
          <a:noFill/>
        </p:spPr>
        <p:txBody>
          <a:bodyPr wrap="square" rtlCol="0">
            <a:spAutoFit/>
          </a:bodyPr>
          <a:lstStyle/>
          <a:p>
            <a:r>
              <a:rPr lang="en-US" dirty="0"/>
              <a:t>Christian Temperance and Bible Hygiene, </a:t>
            </a:r>
            <a:r>
              <a:rPr lang="en-US" dirty="0" smtClean="0"/>
              <a:t>49,</a:t>
            </a:r>
            <a:r>
              <a:rPr lang="pt-BR" dirty="0" smtClean="0"/>
              <a:t>50;</a:t>
            </a:r>
          </a:p>
          <a:p>
            <a:r>
              <a:rPr lang="pt-BR" dirty="0" smtClean="0"/>
              <a:t>Conselhos </a:t>
            </a:r>
            <a:r>
              <a:rPr lang="pt-BR" dirty="0"/>
              <a:t>Sobre </a:t>
            </a:r>
            <a:r>
              <a:rPr lang="pt-BR" dirty="0" smtClean="0"/>
              <a:t>Saúde, </a:t>
            </a:r>
            <a:r>
              <a:rPr lang="pt-BR" dirty="0"/>
              <a:t>118 (1890).</a:t>
            </a:r>
          </a:p>
        </p:txBody>
      </p:sp>
    </p:spTree>
    <p:extLst>
      <p:ext uri="{BB962C8B-B14F-4D97-AF65-F5344CB8AC3E}">
        <p14:creationId xmlns:p14="http://schemas.microsoft.com/office/powerpoint/2010/main" val="3518059871"/>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Visão do mundo para comida...</a:t>
            </a:r>
            <a:endParaRPr lang="pt-BR"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972" y="4238625"/>
            <a:ext cx="2857500" cy="2619375"/>
          </a:xfrm>
          <a:prstGeom prst="ellipse">
            <a:avLst/>
          </a:prstGeom>
          <a:ln>
            <a:noFill/>
          </a:ln>
          <a:effectLst>
            <a:softEdge rad="112500"/>
          </a:effectLst>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81" y="2177168"/>
            <a:ext cx="6233406" cy="4363384"/>
          </a:xfrm>
          <a:prstGeom prst="rect">
            <a:avLst/>
          </a:prstGeom>
          <a:ln w="228600" cap="sq" cmpd="thickThin">
            <a:solidFill>
              <a:srgbClr val="000000"/>
            </a:solidFill>
            <a:prstDash val="solid"/>
            <a:miter lim="800000"/>
          </a:ln>
          <a:effectLst>
            <a:innerShdw blurRad="76200">
              <a:srgbClr val="000000"/>
            </a:innerShdw>
          </a:effec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343" y="710171"/>
            <a:ext cx="1270465" cy="1005785"/>
          </a:xfrm>
          <a:prstGeom prst="rect">
            <a:avLst/>
          </a:prstGeom>
        </p:spPr>
      </p:pic>
    </p:spTree>
    <p:extLst>
      <p:ext uri="{BB962C8B-B14F-4D97-AF65-F5344CB8AC3E}">
        <p14:creationId xmlns:p14="http://schemas.microsoft.com/office/powerpoint/2010/main" val="2485819595"/>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NUTRICIONISTA - 10Youtub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186"/>
          </a:xfrm>
        </p:spPr>
      </p:pic>
    </p:spTree>
    <p:extLst>
      <p:ext uri="{BB962C8B-B14F-4D97-AF65-F5344CB8AC3E}">
        <p14:creationId xmlns:p14="http://schemas.microsoft.com/office/powerpoint/2010/main" val="164883936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Pirâmides</a:t>
            </a:r>
            <a:endParaRPr lang="pt-BR" dirty="0"/>
          </a:p>
        </p:txBody>
      </p:sp>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4701" y="2007049"/>
            <a:ext cx="5296482" cy="4466700"/>
          </a:xfr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97" y="2007049"/>
            <a:ext cx="5793104" cy="4866207"/>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343" y="710171"/>
            <a:ext cx="1270465" cy="1005785"/>
          </a:xfrm>
          <a:prstGeom prst="rect">
            <a:avLst/>
          </a:prstGeom>
        </p:spPr>
      </p:pic>
    </p:spTree>
    <p:extLst>
      <p:ext uri="{BB962C8B-B14F-4D97-AF65-F5344CB8AC3E}">
        <p14:creationId xmlns:p14="http://schemas.microsoft.com/office/powerpoint/2010/main" val="385946312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18885"/>
          </a:xfr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13" y="199263"/>
            <a:ext cx="1270465" cy="1005785"/>
          </a:xfrm>
          <a:prstGeom prst="rect">
            <a:avLst/>
          </a:prstGeom>
        </p:spPr>
      </p:pic>
    </p:spTree>
    <p:extLst>
      <p:ext uri="{BB962C8B-B14F-4D97-AF65-F5344CB8AC3E}">
        <p14:creationId xmlns:p14="http://schemas.microsoft.com/office/powerpoint/2010/main" val="174532004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pPr algn="ctr"/>
            <a:r>
              <a:rPr lang="pt-BR" dirty="0" smtClean="0"/>
              <a:t>Nossa Dieta</a:t>
            </a:r>
            <a:endParaRPr lang="pt-BR" dirty="0"/>
          </a:p>
        </p:txBody>
      </p:sp>
      <p:graphicFrame>
        <p:nvGraphicFramePr>
          <p:cNvPr id="12" name="Gráfico 11"/>
          <p:cNvGraphicFramePr/>
          <p:nvPr>
            <p:extLst>
              <p:ext uri="{D42A27DB-BD31-4B8C-83A1-F6EECF244321}">
                <p14:modId xmlns:p14="http://schemas.microsoft.com/office/powerpoint/2010/main" val="1954469222"/>
              </p:ext>
            </p:extLst>
          </p:nvPr>
        </p:nvGraphicFramePr>
        <p:xfrm>
          <a:off x="581192" y="1839276"/>
          <a:ext cx="8022112" cy="5018724"/>
        </p:xfrm>
        <a:graphic>
          <a:graphicData uri="http://schemas.openxmlformats.org/drawingml/2006/chart">
            <c:chart xmlns:c="http://schemas.openxmlformats.org/drawingml/2006/chart" xmlns:r="http://schemas.openxmlformats.org/officeDocument/2006/relationships" r:id="rId2"/>
          </a:graphicData>
        </a:graphic>
      </p:graphicFrame>
      <p:sp>
        <p:nvSpPr>
          <p:cNvPr id="13" name="Retângulo 12"/>
          <p:cNvSpPr/>
          <p:nvPr/>
        </p:nvSpPr>
        <p:spPr>
          <a:xfrm>
            <a:off x="6939691" y="3752450"/>
            <a:ext cx="1583939" cy="1519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4401403" y="3886973"/>
            <a:ext cx="1345241" cy="923330"/>
          </a:xfrm>
          <a:prstGeom prst="rect">
            <a:avLst/>
          </a:prstGeom>
          <a:noFill/>
        </p:spPr>
        <p:txBody>
          <a:bodyPr wrap="none" lIns="91440" tIns="45720" rIns="91440" bIns="45720">
            <a:spAutoFit/>
          </a:bodyPr>
          <a:lstStyle/>
          <a:p>
            <a:pPr algn="ctr"/>
            <a:r>
              <a:rPr lang="pt-BR" sz="5400" b="0" cap="none" spc="0" dirty="0" smtClean="0">
                <a:ln w="0"/>
                <a:solidFill>
                  <a:schemeClr val="tx1"/>
                </a:solidFill>
                <a:effectLst>
                  <a:outerShdw blurRad="38100" dist="19050" dir="2700000" algn="tl" rotWithShape="0">
                    <a:schemeClr val="dk1">
                      <a:alpha val="40000"/>
                    </a:schemeClr>
                  </a:outerShdw>
                </a:effectLst>
              </a:rPr>
              <a:t>60%</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15" name="Retângulo 14"/>
          <p:cNvSpPr/>
          <p:nvPr/>
        </p:nvSpPr>
        <p:spPr>
          <a:xfrm>
            <a:off x="2039203" y="3127214"/>
            <a:ext cx="1345241"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3</a:t>
            </a:r>
            <a:r>
              <a:rPr lang="pt-BR" sz="5400" b="0" cap="none" spc="0" dirty="0" smtClean="0">
                <a:ln w="0"/>
                <a:solidFill>
                  <a:schemeClr val="tx1"/>
                </a:solidFill>
                <a:effectLst>
                  <a:outerShdw blurRad="38100" dist="19050" dir="2700000" algn="tl" rotWithShape="0">
                    <a:schemeClr val="dk1">
                      <a:alpha val="40000"/>
                    </a:schemeClr>
                  </a:outerShdw>
                </a:effectLst>
              </a:rPr>
              <a:t>0%</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16" name="Retângulo 15"/>
          <p:cNvSpPr/>
          <p:nvPr/>
        </p:nvSpPr>
        <p:spPr>
          <a:xfrm>
            <a:off x="1777208" y="4876817"/>
            <a:ext cx="1345241" cy="923330"/>
          </a:xfrm>
          <a:prstGeom prst="rect">
            <a:avLst/>
          </a:prstGeom>
          <a:noFill/>
        </p:spPr>
        <p:txBody>
          <a:bodyPr wrap="none" lIns="91440" tIns="45720" rIns="91440" bIns="45720">
            <a:spAutoFit/>
          </a:bodyPr>
          <a:lstStyle/>
          <a:p>
            <a:pPr algn="ctr"/>
            <a:r>
              <a:rPr lang="pt-BR" sz="5400" b="0" cap="none" spc="0" dirty="0" smtClean="0">
                <a:ln w="0"/>
                <a:solidFill>
                  <a:schemeClr val="tx1"/>
                </a:solidFill>
                <a:effectLst>
                  <a:outerShdw blurRad="38100" dist="19050" dir="2700000" algn="tl" rotWithShape="0">
                    <a:schemeClr val="dk1">
                      <a:alpha val="40000"/>
                    </a:schemeClr>
                  </a:outerShdw>
                </a:effectLst>
              </a:rPr>
              <a:t>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17" name="Retângulo 16"/>
          <p:cNvSpPr/>
          <p:nvPr/>
        </p:nvSpPr>
        <p:spPr>
          <a:xfrm>
            <a:off x="7518237" y="2542229"/>
            <a:ext cx="2964659" cy="923330"/>
          </a:xfrm>
          <a:prstGeom prst="rect">
            <a:avLst/>
          </a:prstGeom>
          <a:noFill/>
        </p:spPr>
        <p:txBody>
          <a:bodyPr wrap="none" lIns="91440" tIns="45720" rIns="91440" bIns="45720">
            <a:spAutoFit/>
          </a:bodyPr>
          <a:lstStyle/>
          <a:p>
            <a:pPr algn="ctr"/>
            <a:r>
              <a:rPr lang="pt-BR" sz="5400" b="1" cap="none" spc="0" dirty="0" smtClean="0">
                <a:ln w="22225">
                  <a:solidFill>
                    <a:schemeClr val="accent2"/>
                  </a:solidFill>
                  <a:prstDash val="solid"/>
                </a:ln>
                <a:solidFill>
                  <a:schemeClr val="accent2">
                    <a:lumMod val="40000"/>
                    <a:lumOff val="60000"/>
                  </a:schemeClr>
                </a:solidFill>
                <a:effectLst/>
              </a:rPr>
              <a:t>Proteína</a:t>
            </a:r>
            <a:endParaRPr lang="pt-BR" sz="5400" b="1" cap="none" spc="0" dirty="0">
              <a:ln w="22225">
                <a:solidFill>
                  <a:schemeClr val="accent2"/>
                </a:solidFill>
                <a:prstDash val="solid"/>
              </a:ln>
              <a:solidFill>
                <a:schemeClr val="accent2">
                  <a:lumMod val="40000"/>
                  <a:lumOff val="60000"/>
                </a:schemeClr>
              </a:solidFill>
              <a:effectLst/>
            </a:endParaRPr>
          </a:p>
        </p:txBody>
      </p:sp>
      <p:sp>
        <p:nvSpPr>
          <p:cNvPr id="18" name="Retângulo 17"/>
          <p:cNvSpPr/>
          <p:nvPr/>
        </p:nvSpPr>
        <p:spPr>
          <a:xfrm>
            <a:off x="7656286" y="3465559"/>
            <a:ext cx="2688558" cy="923330"/>
          </a:xfrm>
          <a:prstGeom prst="rect">
            <a:avLst/>
          </a:prstGeom>
          <a:noFill/>
        </p:spPr>
        <p:txBody>
          <a:bodyPr wrap="none" lIns="91440" tIns="45720" rIns="91440" bIns="45720">
            <a:spAutoFit/>
          </a:bodyPr>
          <a:lstStyle/>
          <a:p>
            <a:pPr algn="ctr"/>
            <a:r>
              <a:rPr lang="pt-BR" sz="5400" b="1" cap="none" spc="0" dirty="0" smtClean="0">
                <a:ln w="22225">
                  <a:solidFill>
                    <a:schemeClr val="accent2"/>
                  </a:solidFill>
                  <a:prstDash val="solid"/>
                </a:ln>
                <a:solidFill>
                  <a:schemeClr val="accent2">
                    <a:lumMod val="40000"/>
                    <a:lumOff val="60000"/>
                  </a:schemeClr>
                </a:solidFill>
                <a:effectLst/>
              </a:rPr>
              <a:t>Lipídios</a:t>
            </a:r>
            <a:endParaRPr lang="pt-BR" sz="5400" b="1" cap="none" spc="0" dirty="0">
              <a:ln w="22225">
                <a:solidFill>
                  <a:schemeClr val="accent2"/>
                </a:solidFill>
                <a:prstDash val="solid"/>
              </a:ln>
              <a:solidFill>
                <a:schemeClr val="accent2">
                  <a:lumMod val="40000"/>
                  <a:lumOff val="60000"/>
                </a:schemeClr>
              </a:solidFill>
              <a:effectLst/>
            </a:endParaRPr>
          </a:p>
        </p:txBody>
      </p:sp>
      <p:sp>
        <p:nvSpPr>
          <p:cNvPr id="19" name="Retângulo 18"/>
          <p:cNvSpPr/>
          <p:nvPr/>
        </p:nvSpPr>
        <p:spPr>
          <a:xfrm>
            <a:off x="6765819" y="4430041"/>
            <a:ext cx="4469493" cy="923330"/>
          </a:xfrm>
          <a:prstGeom prst="rect">
            <a:avLst/>
          </a:prstGeom>
          <a:noFill/>
        </p:spPr>
        <p:txBody>
          <a:bodyPr wrap="none" lIns="91440" tIns="45720" rIns="91440" bIns="45720">
            <a:spAutoFit/>
          </a:bodyPr>
          <a:lstStyle/>
          <a:p>
            <a:pPr algn="ctr"/>
            <a:r>
              <a:rPr lang="pt-BR" sz="5400" b="1" cap="none" spc="0" dirty="0" smtClean="0">
                <a:ln w="22225">
                  <a:solidFill>
                    <a:schemeClr val="accent2"/>
                  </a:solidFill>
                  <a:prstDash val="solid"/>
                </a:ln>
                <a:solidFill>
                  <a:schemeClr val="accent2">
                    <a:lumMod val="40000"/>
                    <a:lumOff val="60000"/>
                  </a:schemeClr>
                </a:solidFill>
                <a:effectLst/>
              </a:rPr>
              <a:t>Carboidratos</a:t>
            </a:r>
            <a:endParaRPr lang="pt-BR" sz="5400" b="1" cap="none" spc="0" dirty="0">
              <a:ln w="22225">
                <a:solidFill>
                  <a:schemeClr val="accent2"/>
                </a:solidFill>
                <a:prstDash val="solid"/>
              </a:ln>
              <a:solidFill>
                <a:schemeClr val="accent2">
                  <a:lumMod val="40000"/>
                  <a:lumOff val="60000"/>
                </a:schemeClr>
              </a:solidFill>
              <a:effectLst/>
            </a:endParaRPr>
          </a:p>
        </p:txBody>
      </p:sp>
      <p:pic>
        <p:nvPicPr>
          <p:cNvPr id="20" name="Imagem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343" y="710171"/>
            <a:ext cx="1270465" cy="1005785"/>
          </a:xfrm>
          <a:prstGeom prst="rect">
            <a:avLst/>
          </a:prstGeom>
        </p:spPr>
      </p:pic>
    </p:spTree>
    <p:extLst>
      <p:ext uri="{BB962C8B-B14F-4D97-AF65-F5344CB8AC3E}">
        <p14:creationId xmlns:p14="http://schemas.microsoft.com/office/powerpoint/2010/main" val="4132378253"/>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pt-BR" dirty="0" smtClean="0"/>
              <a:t>Referencia Nacional</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858001" cy="6858001"/>
          </a:xfrm>
        </p:spPr>
      </p:pic>
    </p:spTree>
    <p:extLst>
      <p:ext uri="{BB962C8B-B14F-4D97-AF65-F5344CB8AC3E}">
        <p14:creationId xmlns:p14="http://schemas.microsoft.com/office/powerpoint/2010/main" val="3335313760"/>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06867" cy="6858000"/>
          </a:xfrm>
        </p:spPr>
      </p:pic>
    </p:spTree>
    <p:extLst>
      <p:ext uri="{BB962C8B-B14F-4D97-AF65-F5344CB8AC3E}">
        <p14:creationId xmlns:p14="http://schemas.microsoft.com/office/powerpoint/2010/main" val="1381828772"/>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Dividendo</Template>
  <TotalTime>2423</TotalTime>
  <Words>402</Words>
  <Application>Microsoft Office PowerPoint</Application>
  <PresentationFormat>Widescreen</PresentationFormat>
  <Paragraphs>52</Paragraphs>
  <Slides>26</Slides>
  <Notes>0</Notes>
  <HiddenSlides>0</HiddenSlides>
  <MMClips>2</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26</vt:i4>
      </vt:variant>
    </vt:vector>
  </HeadingPairs>
  <TitlesOfParts>
    <vt:vector size="33" baseType="lpstr">
      <vt:lpstr>Aharoni</vt:lpstr>
      <vt:lpstr>Arial</vt:lpstr>
      <vt:lpstr>Calibri</vt:lpstr>
      <vt:lpstr>Cambria Math</vt:lpstr>
      <vt:lpstr>Gill Sans MT</vt:lpstr>
      <vt:lpstr>Wingdings 2</vt:lpstr>
      <vt:lpstr>Dividendo</vt:lpstr>
      <vt:lpstr>Nutrição,   da verdade</vt:lpstr>
      <vt:lpstr>1Corintios 6:20</vt:lpstr>
      <vt:lpstr>Visão do mundo para comida...</vt:lpstr>
      <vt:lpstr>Apresentação do PowerPoint</vt:lpstr>
      <vt:lpstr>Pirâmides</vt:lpstr>
      <vt:lpstr>Apresentação do PowerPoint</vt:lpstr>
      <vt:lpstr>Nossa Dieta</vt:lpstr>
      <vt:lpstr>Referencia Nacional</vt:lpstr>
      <vt:lpstr>Apresentação do PowerPoint</vt:lpstr>
      <vt:lpstr>Apresentação do PowerPoint</vt:lpstr>
      <vt:lpstr>Apresentação do PowerPoint</vt:lpstr>
      <vt:lpstr>Quantidade é importante?</vt:lpstr>
      <vt:lpstr>Apresentação do PowerPoint</vt:lpstr>
      <vt:lpstr>Quantidade é importante?</vt:lpstr>
      <vt:lpstr>IMC</vt:lpstr>
      <vt:lpstr>IMC</vt:lpstr>
      <vt:lpstr>Necessidade Energética Estimada </vt:lpstr>
      <vt:lpstr>NEE</vt:lpstr>
      <vt:lpstr>LEVE</vt:lpstr>
      <vt:lpstr>MODERADO</vt:lpstr>
      <vt:lpstr>Pesado</vt:lpstr>
      <vt:lpstr>Vamos as contas </vt:lpstr>
      <vt:lpstr>Apresentação do PowerPoint</vt:lpstr>
      <vt:lpstr>O que a Revelação diz...</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COMPOSIÇÃO CORPORAL DE UMA POPULAÇÃO ADVENTISTA DO SÉTIMO DIA COM DIFERENTES PADRÕES DIETÉTICOS VEGETARIANOS</dc:title>
  <dc:creator>Kevin Fortes</dc:creator>
  <cp:lastModifiedBy>Kevin Fortes</cp:lastModifiedBy>
  <cp:revision>114</cp:revision>
  <dcterms:created xsi:type="dcterms:W3CDTF">2015-09-21T22:50:21Z</dcterms:created>
  <dcterms:modified xsi:type="dcterms:W3CDTF">2016-04-21T16:03:06Z</dcterms:modified>
</cp:coreProperties>
</file>