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5"/>
  </p:notesMasterIdLst>
  <p:sldIdLst>
    <p:sldId id="1013" r:id="rId2"/>
    <p:sldId id="1074" r:id="rId3"/>
    <p:sldId id="346" r:id="rId4"/>
    <p:sldId id="1073" r:id="rId5"/>
    <p:sldId id="952" r:id="rId6"/>
    <p:sldId id="1037" r:id="rId7"/>
    <p:sldId id="955" r:id="rId8"/>
    <p:sldId id="1014" r:id="rId9"/>
    <p:sldId id="957" r:id="rId10"/>
    <p:sldId id="958" r:id="rId11"/>
    <p:sldId id="1015" r:id="rId12"/>
    <p:sldId id="1016" r:id="rId13"/>
    <p:sldId id="1063" r:id="rId14"/>
    <p:sldId id="1017" r:id="rId15"/>
    <p:sldId id="297" r:id="rId16"/>
    <p:sldId id="515" r:id="rId17"/>
    <p:sldId id="1062" r:id="rId18"/>
    <p:sldId id="962" r:id="rId19"/>
    <p:sldId id="963" r:id="rId20"/>
    <p:sldId id="1021" r:id="rId21"/>
    <p:sldId id="1035" r:id="rId22"/>
    <p:sldId id="1036" r:id="rId23"/>
    <p:sldId id="1019" r:id="rId24"/>
    <p:sldId id="1020" r:id="rId25"/>
    <p:sldId id="1064" r:id="rId26"/>
    <p:sldId id="1065" r:id="rId27"/>
    <p:sldId id="264" r:id="rId28"/>
    <p:sldId id="396" r:id="rId29"/>
    <p:sldId id="311" r:id="rId30"/>
    <p:sldId id="305" r:id="rId31"/>
    <p:sldId id="366" r:id="rId32"/>
    <p:sldId id="312" r:id="rId33"/>
    <p:sldId id="1023" r:id="rId34"/>
    <p:sldId id="309" r:id="rId35"/>
    <p:sldId id="1039" r:id="rId36"/>
    <p:sldId id="1022" r:id="rId37"/>
    <p:sldId id="1040" r:id="rId38"/>
    <p:sldId id="803" r:id="rId39"/>
    <p:sldId id="1066" r:id="rId40"/>
    <p:sldId id="1041" r:id="rId41"/>
    <p:sldId id="1043" r:id="rId42"/>
    <p:sldId id="1044" r:id="rId43"/>
    <p:sldId id="784" r:id="rId44"/>
    <p:sldId id="785" r:id="rId45"/>
    <p:sldId id="745" r:id="rId46"/>
    <p:sldId id="712" r:id="rId47"/>
    <p:sldId id="801" r:id="rId48"/>
    <p:sldId id="1024" r:id="rId49"/>
    <p:sldId id="1067" r:id="rId50"/>
    <p:sldId id="1027" r:id="rId51"/>
    <p:sldId id="1029" r:id="rId52"/>
    <p:sldId id="1068" r:id="rId53"/>
    <p:sldId id="1030" r:id="rId54"/>
    <p:sldId id="1072" r:id="rId55"/>
    <p:sldId id="1075" r:id="rId56"/>
    <p:sldId id="1076" r:id="rId57"/>
    <p:sldId id="1077" r:id="rId58"/>
    <p:sldId id="1045" r:id="rId59"/>
    <p:sldId id="1046" r:id="rId60"/>
    <p:sldId id="500" r:id="rId61"/>
    <p:sldId id="1047" r:id="rId62"/>
    <p:sldId id="735" r:id="rId63"/>
    <p:sldId id="749" r:id="rId64"/>
    <p:sldId id="751" r:id="rId65"/>
    <p:sldId id="753" r:id="rId66"/>
    <p:sldId id="754" r:id="rId67"/>
    <p:sldId id="1057" r:id="rId68"/>
    <p:sldId id="755" r:id="rId69"/>
    <p:sldId id="756" r:id="rId70"/>
    <p:sldId id="1058" r:id="rId71"/>
    <p:sldId id="1059" r:id="rId72"/>
    <p:sldId id="949" r:id="rId73"/>
    <p:sldId id="1149" r:id="rId74"/>
    <p:sldId id="1069" r:id="rId75"/>
    <p:sldId id="1051" r:id="rId76"/>
    <p:sldId id="1071" r:id="rId77"/>
    <p:sldId id="1070" r:id="rId78"/>
    <p:sldId id="702" r:id="rId79"/>
    <p:sldId id="498" r:id="rId80"/>
    <p:sldId id="1048" r:id="rId81"/>
    <p:sldId id="548" r:id="rId82"/>
    <p:sldId id="767" r:id="rId83"/>
    <p:sldId id="1054" r:id="rId84"/>
    <p:sldId id="768" r:id="rId85"/>
    <p:sldId id="746" r:id="rId86"/>
    <p:sldId id="440" r:id="rId87"/>
    <p:sldId id="438" r:id="rId88"/>
    <p:sldId id="439" r:id="rId89"/>
    <p:sldId id="441" r:id="rId90"/>
    <p:sldId id="1056" r:id="rId91"/>
    <p:sldId id="1055" r:id="rId92"/>
    <p:sldId id="499" r:id="rId93"/>
    <p:sldId id="1078" r:id="rId94"/>
    <p:sldId id="540" r:id="rId95"/>
    <p:sldId id="501" r:id="rId96"/>
    <p:sldId id="771" r:id="rId97"/>
    <p:sldId id="776" r:id="rId98"/>
    <p:sldId id="783" r:id="rId99"/>
    <p:sldId id="775" r:id="rId100"/>
    <p:sldId id="780" r:id="rId101"/>
    <p:sldId id="773" r:id="rId102"/>
    <p:sldId id="427" r:id="rId103"/>
    <p:sldId id="1033" r:id="rId104"/>
    <p:sldId id="1032" r:id="rId105"/>
    <p:sldId id="1031" r:id="rId106"/>
    <p:sldId id="778" r:id="rId107"/>
    <p:sldId id="777" r:id="rId108"/>
    <p:sldId id="432" r:id="rId109"/>
    <p:sldId id="1144" r:id="rId110"/>
    <p:sldId id="1145" r:id="rId111"/>
    <p:sldId id="1138" r:id="rId112"/>
    <p:sldId id="1139" r:id="rId113"/>
    <p:sldId id="1142" r:id="rId114"/>
    <p:sldId id="1143" r:id="rId115"/>
    <p:sldId id="1146" r:id="rId116"/>
    <p:sldId id="718" r:id="rId117"/>
    <p:sldId id="1147" r:id="rId118"/>
    <p:sldId id="1140" r:id="rId119"/>
    <p:sldId id="1148" r:id="rId120"/>
    <p:sldId id="504" r:id="rId121"/>
    <p:sldId id="505" r:id="rId122"/>
    <p:sldId id="1049" r:id="rId123"/>
    <p:sldId id="1050" r:id="rId1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552" autoAdjust="0"/>
  </p:normalViewPr>
  <p:slideViewPr>
    <p:cSldViewPr>
      <p:cViewPr varScale="1">
        <p:scale>
          <a:sx n="108" d="100"/>
          <a:sy n="108" d="100"/>
        </p:scale>
        <p:origin x="714" y="114"/>
      </p:cViewPr>
      <p:guideLst>
        <p:guide orient="horz" pos="2160"/>
        <p:guide pos="3841"/>
      </p:guideLst>
    </p:cSldViewPr>
  </p:slideViewPr>
  <p:outlineViewPr>
    <p:cViewPr>
      <p:scale>
        <a:sx n="33" d="100"/>
        <a:sy n="33" d="100"/>
      </p:scale>
      <p:origin x="0" y="-43637"/>
    </p:cViewPr>
  </p:outlineViewPr>
  <p:notesTextViewPr>
    <p:cViewPr>
      <p:scale>
        <a:sx n="150" d="100"/>
        <a:sy n="150" d="100"/>
      </p:scale>
      <p:origin x="0" y="0"/>
    </p:cViewPr>
  </p:notesTextViewPr>
  <p:sorterViewPr>
    <p:cViewPr varScale="1">
      <p:scale>
        <a:sx n="1" d="1"/>
        <a:sy n="1" d="1"/>
      </p:scale>
      <p:origin x="0" y="-2656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29D983-E4E4-49CC-B4CB-A995C931FD36}" type="datetimeFigureOut">
              <a:rPr lang="en-NZ" smtClean="0"/>
              <a:t>15/11/2019</a:t>
            </a:fld>
            <a:endParaRPr lang="en-NZ"/>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10397A-0961-4E7E-B56C-661695C34191}" type="slidenum">
              <a:rPr lang="en-NZ" smtClean="0"/>
              <a:t>‹#›</a:t>
            </a:fld>
            <a:endParaRPr lang="en-NZ"/>
          </a:p>
        </p:txBody>
      </p:sp>
    </p:spTree>
    <p:extLst>
      <p:ext uri="{BB962C8B-B14F-4D97-AF65-F5344CB8AC3E}">
        <p14:creationId xmlns:p14="http://schemas.microsoft.com/office/powerpoint/2010/main" val="2353140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911D33A3-D064-41BF-88A3-9358F1EF04B7}" type="slidenum">
              <a:rPr lang="en-NZ" smtClean="0"/>
              <a:t>30</a:t>
            </a:fld>
            <a:endParaRPr lang="en-NZ"/>
          </a:p>
        </p:txBody>
      </p:sp>
    </p:spTree>
    <p:extLst>
      <p:ext uri="{BB962C8B-B14F-4D97-AF65-F5344CB8AC3E}">
        <p14:creationId xmlns:p14="http://schemas.microsoft.com/office/powerpoint/2010/main" val="1727558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2"/>
            <a:ext cx="10363200" cy="1470025"/>
          </a:xfrm>
        </p:spPr>
        <p:txBody>
          <a:bodyPr/>
          <a:lstStyle/>
          <a:p>
            <a:r>
              <a:rPr lang="en-US"/>
              <a:t>Click to edit Master title style</a:t>
            </a:r>
            <a:endParaRPr lang="en-NZ"/>
          </a:p>
        </p:txBody>
      </p:sp>
      <p:sp>
        <p:nvSpPr>
          <p:cNvPr id="3" name="Subtitle 2"/>
          <p:cNvSpPr>
            <a:spLocks noGrp="1"/>
          </p:cNvSpPr>
          <p:nvPr>
            <p:ph type="subTitle" idx="1"/>
          </p:nvPr>
        </p:nvSpPr>
        <p:spPr>
          <a:xfrm>
            <a:off x="1828802" y="3886200"/>
            <a:ext cx="8534401" cy="1752600"/>
          </a:xfrm>
        </p:spPr>
        <p:txBody>
          <a:bodyPr/>
          <a:lstStyle>
            <a:lvl1pPr marL="0" indent="0" algn="ctr">
              <a:buNone/>
              <a:defRPr>
                <a:solidFill>
                  <a:schemeClr val="tx1">
                    <a:tint val="75000"/>
                  </a:schemeClr>
                </a:solidFill>
              </a:defRPr>
            </a:lvl1pPr>
            <a:lvl2pPr marL="374550" indent="0" algn="ctr">
              <a:buNone/>
              <a:defRPr>
                <a:solidFill>
                  <a:schemeClr val="tx1">
                    <a:tint val="75000"/>
                  </a:schemeClr>
                </a:solidFill>
              </a:defRPr>
            </a:lvl2pPr>
            <a:lvl3pPr marL="749099" indent="0" algn="ctr">
              <a:buNone/>
              <a:defRPr>
                <a:solidFill>
                  <a:schemeClr val="tx1">
                    <a:tint val="75000"/>
                  </a:schemeClr>
                </a:solidFill>
              </a:defRPr>
            </a:lvl3pPr>
            <a:lvl4pPr marL="1123649" indent="0" algn="ctr">
              <a:buNone/>
              <a:defRPr>
                <a:solidFill>
                  <a:schemeClr val="tx1">
                    <a:tint val="75000"/>
                  </a:schemeClr>
                </a:solidFill>
              </a:defRPr>
            </a:lvl4pPr>
            <a:lvl5pPr marL="1498199" indent="0" algn="ctr">
              <a:buNone/>
              <a:defRPr>
                <a:solidFill>
                  <a:schemeClr val="tx1">
                    <a:tint val="75000"/>
                  </a:schemeClr>
                </a:solidFill>
              </a:defRPr>
            </a:lvl5pPr>
            <a:lvl6pPr marL="1872749" indent="0" algn="ctr">
              <a:buNone/>
              <a:defRPr>
                <a:solidFill>
                  <a:schemeClr val="tx1">
                    <a:tint val="75000"/>
                  </a:schemeClr>
                </a:solidFill>
              </a:defRPr>
            </a:lvl6pPr>
            <a:lvl7pPr marL="2247298" indent="0" algn="ctr">
              <a:buNone/>
              <a:defRPr>
                <a:solidFill>
                  <a:schemeClr val="tx1">
                    <a:tint val="75000"/>
                  </a:schemeClr>
                </a:solidFill>
              </a:defRPr>
            </a:lvl7pPr>
            <a:lvl8pPr marL="2621848" indent="0" algn="ctr">
              <a:buNone/>
              <a:defRPr>
                <a:solidFill>
                  <a:schemeClr val="tx1">
                    <a:tint val="75000"/>
                  </a:schemeClr>
                </a:solidFill>
              </a:defRPr>
            </a:lvl8pPr>
            <a:lvl9pPr marL="2996397" indent="0" algn="ctr">
              <a:buNone/>
              <a:defRPr>
                <a:solidFill>
                  <a:schemeClr val="tx1">
                    <a:tint val="75000"/>
                  </a:schemeClr>
                </a:solidFill>
              </a:defRPr>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AB23EAA3-BD15-4926-B9F0-F5A718D7818B}" type="datetimeFigureOut">
              <a:rPr lang="en-NZ" smtClean="0"/>
              <a:t>15/11/2019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3540048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AB23EAA3-BD15-4926-B9F0-F5A718D7818B}" type="datetimeFigureOut">
              <a:rPr lang="en-NZ" smtClean="0"/>
              <a:t>15/11/2019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2953900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274645"/>
            <a:ext cx="2743201" cy="5851525"/>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609601"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AB23EAA3-BD15-4926-B9F0-F5A718D7818B}" type="datetimeFigureOut">
              <a:rPr lang="en-NZ" smtClean="0"/>
              <a:t>15/11/2019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1719122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AB23EAA3-BD15-4926-B9F0-F5A718D7818B}" type="datetimeFigureOut">
              <a:rPr lang="en-NZ" smtClean="0"/>
              <a:t>15/11/2019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3289309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7"/>
            <a:ext cx="10363200" cy="1362075"/>
          </a:xfrm>
        </p:spPr>
        <p:txBody>
          <a:bodyPr anchor="t"/>
          <a:lstStyle>
            <a:lvl1pPr algn="l">
              <a:defRPr sz="3277" b="1" cap="all"/>
            </a:lvl1pPr>
          </a:lstStyle>
          <a:p>
            <a:r>
              <a:rPr lang="en-US"/>
              <a:t>Click to edit Master title style</a:t>
            </a:r>
            <a:endParaRPr lang="en-NZ"/>
          </a:p>
        </p:txBody>
      </p:sp>
      <p:sp>
        <p:nvSpPr>
          <p:cNvPr id="3" name="Text Placeholder 2"/>
          <p:cNvSpPr>
            <a:spLocks noGrp="1"/>
          </p:cNvSpPr>
          <p:nvPr>
            <p:ph type="body" idx="1"/>
          </p:nvPr>
        </p:nvSpPr>
        <p:spPr>
          <a:xfrm>
            <a:off x="963087" y="2906713"/>
            <a:ext cx="10363200" cy="1500187"/>
          </a:xfrm>
        </p:spPr>
        <p:txBody>
          <a:bodyPr anchor="b"/>
          <a:lstStyle>
            <a:lvl1pPr marL="0" indent="0">
              <a:buNone/>
              <a:defRPr sz="1639">
                <a:solidFill>
                  <a:schemeClr val="tx1">
                    <a:tint val="75000"/>
                  </a:schemeClr>
                </a:solidFill>
              </a:defRPr>
            </a:lvl1pPr>
            <a:lvl2pPr marL="374550" indent="0">
              <a:buNone/>
              <a:defRPr sz="1475">
                <a:solidFill>
                  <a:schemeClr val="tx1">
                    <a:tint val="75000"/>
                  </a:schemeClr>
                </a:solidFill>
              </a:defRPr>
            </a:lvl2pPr>
            <a:lvl3pPr marL="749099" indent="0">
              <a:buNone/>
              <a:defRPr sz="1311">
                <a:solidFill>
                  <a:schemeClr val="tx1">
                    <a:tint val="75000"/>
                  </a:schemeClr>
                </a:solidFill>
              </a:defRPr>
            </a:lvl3pPr>
            <a:lvl4pPr marL="1123649" indent="0">
              <a:buNone/>
              <a:defRPr sz="1147">
                <a:solidFill>
                  <a:schemeClr val="tx1">
                    <a:tint val="75000"/>
                  </a:schemeClr>
                </a:solidFill>
              </a:defRPr>
            </a:lvl4pPr>
            <a:lvl5pPr marL="1498199" indent="0">
              <a:buNone/>
              <a:defRPr sz="1147">
                <a:solidFill>
                  <a:schemeClr val="tx1">
                    <a:tint val="75000"/>
                  </a:schemeClr>
                </a:solidFill>
              </a:defRPr>
            </a:lvl5pPr>
            <a:lvl6pPr marL="1872749" indent="0">
              <a:buNone/>
              <a:defRPr sz="1147">
                <a:solidFill>
                  <a:schemeClr val="tx1">
                    <a:tint val="75000"/>
                  </a:schemeClr>
                </a:solidFill>
              </a:defRPr>
            </a:lvl6pPr>
            <a:lvl7pPr marL="2247298" indent="0">
              <a:buNone/>
              <a:defRPr sz="1147">
                <a:solidFill>
                  <a:schemeClr val="tx1">
                    <a:tint val="75000"/>
                  </a:schemeClr>
                </a:solidFill>
              </a:defRPr>
            </a:lvl7pPr>
            <a:lvl8pPr marL="2621848" indent="0">
              <a:buNone/>
              <a:defRPr sz="1147">
                <a:solidFill>
                  <a:schemeClr val="tx1">
                    <a:tint val="75000"/>
                  </a:schemeClr>
                </a:solidFill>
              </a:defRPr>
            </a:lvl8pPr>
            <a:lvl9pPr marL="2996397" indent="0">
              <a:buNone/>
              <a:defRPr sz="114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23EAA3-BD15-4926-B9F0-F5A718D7818B}" type="datetimeFigureOut">
              <a:rPr lang="en-NZ" smtClean="0"/>
              <a:t>15/11/2019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3046433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609603" y="1600206"/>
            <a:ext cx="5384799" cy="4525963"/>
          </a:xfrm>
        </p:spPr>
        <p:txBody>
          <a:bodyPr/>
          <a:lstStyle>
            <a:lvl1pPr>
              <a:defRPr sz="2294"/>
            </a:lvl1pPr>
            <a:lvl2pPr>
              <a:defRPr sz="1967"/>
            </a:lvl2pPr>
            <a:lvl3pPr>
              <a:defRPr sz="1639"/>
            </a:lvl3pPr>
            <a:lvl4pPr>
              <a:defRPr sz="1475"/>
            </a:lvl4pPr>
            <a:lvl5pPr>
              <a:defRPr sz="1475"/>
            </a:lvl5pPr>
            <a:lvl6pPr>
              <a:defRPr sz="1475"/>
            </a:lvl6pPr>
            <a:lvl7pPr>
              <a:defRPr sz="1475"/>
            </a:lvl7pPr>
            <a:lvl8pPr>
              <a:defRPr sz="1475"/>
            </a:lvl8pPr>
            <a:lvl9pPr>
              <a:defRPr sz="14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97602" y="1600206"/>
            <a:ext cx="5384799" cy="4525963"/>
          </a:xfrm>
        </p:spPr>
        <p:txBody>
          <a:bodyPr/>
          <a:lstStyle>
            <a:lvl1pPr>
              <a:defRPr sz="2294"/>
            </a:lvl1pPr>
            <a:lvl2pPr>
              <a:defRPr sz="1967"/>
            </a:lvl2pPr>
            <a:lvl3pPr>
              <a:defRPr sz="1639"/>
            </a:lvl3pPr>
            <a:lvl4pPr>
              <a:defRPr sz="1475"/>
            </a:lvl4pPr>
            <a:lvl5pPr>
              <a:defRPr sz="1475"/>
            </a:lvl5pPr>
            <a:lvl6pPr>
              <a:defRPr sz="1475"/>
            </a:lvl6pPr>
            <a:lvl7pPr>
              <a:defRPr sz="1475"/>
            </a:lvl7pPr>
            <a:lvl8pPr>
              <a:defRPr sz="1475"/>
            </a:lvl8pPr>
            <a:lvl9pPr>
              <a:defRPr sz="14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AB23EAA3-BD15-4926-B9F0-F5A718D7818B}" type="datetimeFigureOut">
              <a:rPr lang="en-NZ" smtClean="0"/>
              <a:t>15/11/2019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712720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609602" y="1535113"/>
            <a:ext cx="5386919" cy="639762"/>
          </a:xfrm>
        </p:spPr>
        <p:txBody>
          <a:bodyPr anchor="b"/>
          <a:lstStyle>
            <a:lvl1pPr marL="0" indent="0">
              <a:buNone/>
              <a:defRPr sz="1967" b="1"/>
            </a:lvl1pPr>
            <a:lvl2pPr marL="374550" indent="0">
              <a:buNone/>
              <a:defRPr sz="1639" b="1"/>
            </a:lvl2pPr>
            <a:lvl3pPr marL="749099" indent="0">
              <a:buNone/>
              <a:defRPr sz="1475" b="1"/>
            </a:lvl3pPr>
            <a:lvl4pPr marL="1123649" indent="0">
              <a:buNone/>
              <a:defRPr sz="1311" b="1"/>
            </a:lvl4pPr>
            <a:lvl5pPr marL="1498199" indent="0">
              <a:buNone/>
              <a:defRPr sz="1311" b="1"/>
            </a:lvl5pPr>
            <a:lvl6pPr marL="1872749" indent="0">
              <a:buNone/>
              <a:defRPr sz="1311" b="1"/>
            </a:lvl6pPr>
            <a:lvl7pPr marL="2247298" indent="0">
              <a:buNone/>
              <a:defRPr sz="1311" b="1"/>
            </a:lvl7pPr>
            <a:lvl8pPr marL="2621848" indent="0">
              <a:buNone/>
              <a:defRPr sz="1311" b="1"/>
            </a:lvl8pPr>
            <a:lvl9pPr marL="2996397" indent="0">
              <a:buNone/>
              <a:defRPr sz="1311" b="1"/>
            </a:lvl9pPr>
          </a:lstStyle>
          <a:p>
            <a:pPr lvl="0"/>
            <a:r>
              <a:rPr lang="en-US"/>
              <a:t>Click to edit Master text styles</a:t>
            </a:r>
          </a:p>
        </p:txBody>
      </p:sp>
      <p:sp>
        <p:nvSpPr>
          <p:cNvPr id="4" name="Content Placeholder 3"/>
          <p:cNvSpPr>
            <a:spLocks noGrp="1"/>
          </p:cNvSpPr>
          <p:nvPr>
            <p:ph sz="half" idx="2"/>
          </p:nvPr>
        </p:nvSpPr>
        <p:spPr>
          <a:xfrm>
            <a:off x="609602" y="2174875"/>
            <a:ext cx="5386919" cy="3951288"/>
          </a:xfrm>
        </p:spPr>
        <p:txBody>
          <a:bodyPr/>
          <a:lstStyle>
            <a:lvl1pPr>
              <a:defRPr sz="1967"/>
            </a:lvl1pPr>
            <a:lvl2pPr>
              <a:defRPr sz="1639"/>
            </a:lvl2pPr>
            <a:lvl3pPr>
              <a:defRPr sz="1475"/>
            </a:lvl3pPr>
            <a:lvl4pPr>
              <a:defRPr sz="1311"/>
            </a:lvl4pPr>
            <a:lvl5pPr>
              <a:defRPr sz="1311"/>
            </a:lvl5pPr>
            <a:lvl6pPr>
              <a:defRPr sz="1311"/>
            </a:lvl6pPr>
            <a:lvl7pPr>
              <a:defRPr sz="1311"/>
            </a:lvl7pPr>
            <a:lvl8pPr>
              <a:defRPr sz="1311"/>
            </a:lvl8pPr>
            <a:lvl9pPr>
              <a:defRPr sz="131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93367" y="1535113"/>
            <a:ext cx="5389035" cy="639762"/>
          </a:xfrm>
        </p:spPr>
        <p:txBody>
          <a:bodyPr anchor="b"/>
          <a:lstStyle>
            <a:lvl1pPr marL="0" indent="0">
              <a:buNone/>
              <a:defRPr sz="1967" b="1"/>
            </a:lvl1pPr>
            <a:lvl2pPr marL="374550" indent="0">
              <a:buNone/>
              <a:defRPr sz="1639" b="1"/>
            </a:lvl2pPr>
            <a:lvl3pPr marL="749099" indent="0">
              <a:buNone/>
              <a:defRPr sz="1475" b="1"/>
            </a:lvl3pPr>
            <a:lvl4pPr marL="1123649" indent="0">
              <a:buNone/>
              <a:defRPr sz="1311" b="1"/>
            </a:lvl4pPr>
            <a:lvl5pPr marL="1498199" indent="0">
              <a:buNone/>
              <a:defRPr sz="1311" b="1"/>
            </a:lvl5pPr>
            <a:lvl6pPr marL="1872749" indent="0">
              <a:buNone/>
              <a:defRPr sz="1311" b="1"/>
            </a:lvl6pPr>
            <a:lvl7pPr marL="2247298" indent="0">
              <a:buNone/>
              <a:defRPr sz="1311" b="1"/>
            </a:lvl7pPr>
            <a:lvl8pPr marL="2621848" indent="0">
              <a:buNone/>
              <a:defRPr sz="1311" b="1"/>
            </a:lvl8pPr>
            <a:lvl9pPr marL="2996397" indent="0">
              <a:buNone/>
              <a:defRPr sz="1311" b="1"/>
            </a:lvl9pPr>
          </a:lstStyle>
          <a:p>
            <a:pPr lvl="0"/>
            <a:r>
              <a:rPr lang="en-US"/>
              <a:t>Click to edit Master text styles</a:t>
            </a:r>
          </a:p>
        </p:txBody>
      </p:sp>
      <p:sp>
        <p:nvSpPr>
          <p:cNvPr id="6" name="Content Placeholder 5"/>
          <p:cNvSpPr>
            <a:spLocks noGrp="1"/>
          </p:cNvSpPr>
          <p:nvPr>
            <p:ph sz="quarter" idx="4"/>
          </p:nvPr>
        </p:nvSpPr>
        <p:spPr>
          <a:xfrm>
            <a:off x="6193367" y="2174875"/>
            <a:ext cx="5389035" cy="3951288"/>
          </a:xfrm>
        </p:spPr>
        <p:txBody>
          <a:bodyPr/>
          <a:lstStyle>
            <a:lvl1pPr>
              <a:defRPr sz="1967"/>
            </a:lvl1pPr>
            <a:lvl2pPr>
              <a:defRPr sz="1639"/>
            </a:lvl2pPr>
            <a:lvl3pPr>
              <a:defRPr sz="1475"/>
            </a:lvl3pPr>
            <a:lvl4pPr>
              <a:defRPr sz="1311"/>
            </a:lvl4pPr>
            <a:lvl5pPr>
              <a:defRPr sz="1311"/>
            </a:lvl5pPr>
            <a:lvl6pPr>
              <a:defRPr sz="1311"/>
            </a:lvl6pPr>
            <a:lvl7pPr>
              <a:defRPr sz="1311"/>
            </a:lvl7pPr>
            <a:lvl8pPr>
              <a:defRPr sz="1311"/>
            </a:lvl8pPr>
            <a:lvl9pPr>
              <a:defRPr sz="131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AB23EAA3-BD15-4926-B9F0-F5A718D7818B}" type="datetimeFigureOut">
              <a:rPr lang="en-NZ" smtClean="0"/>
              <a:t>15/11/2019</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189044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AB23EAA3-BD15-4926-B9F0-F5A718D7818B}" type="datetimeFigureOut">
              <a:rPr lang="en-NZ" smtClean="0"/>
              <a:t>15/11/2019</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1920525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23EAA3-BD15-4926-B9F0-F5A718D7818B}" type="datetimeFigureOut">
              <a:rPr lang="en-NZ" smtClean="0"/>
              <a:t>15/11/2019</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1877716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3" cy="1162050"/>
          </a:xfrm>
        </p:spPr>
        <p:txBody>
          <a:bodyPr anchor="b"/>
          <a:lstStyle>
            <a:lvl1pPr algn="l">
              <a:defRPr sz="1639" b="1"/>
            </a:lvl1pPr>
          </a:lstStyle>
          <a:p>
            <a:r>
              <a:rPr lang="en-US"/>
              <a:t>Click to edit Master title style</a:t>
            </a:r>
            <a:endParaRPr lang="en-NZ"/>
          </a:p>
        </p:txBody>
      </p:sp>
      <p:sp>
        <p:nvSpPr>
          <p:cNvPr id="3" name="Content Placeholder 2"/>
          <p:cNvSpPr>
            <a:spLocks noGrp="1"/>
          </p:cNvSpPr>
          <p:nvPr>
            <p:ph idx="1"/>
          </p:nvPr>
        </p:nvSpPr>
        <p:spPr>
          <a:xfrm>
            <a:off x="4766733" y="273057"/>
            <a:ext cx="6815667" cy="5853113"/>
          </a:xfrm>
        </p:spPr>
        <p:txBody>
          <a:bodyPr/>
          <a:lstStyle>
            <a:lvl1pPr>
              <a:defRPr sz="2621"/>
            </a:lvl1pPr>
            <a:lvl2pPr>
              <a:defRPr sz="2294"/>
            </a:lvl2pPr>
            <a:lvl3pPr>
              <a:defRPr sz="1967"/>
            </a:lvl3pPr>
            <a:lvl4pPr>
              <a:defRPr sz="1639"/>
            </a:lvl4pPr>
            <a:lvl5pPr>
              <a:defRPr sz="1639"/>
            </a:lvl5pPr>
            <a:lvl6pPr>
              <a:defRPr sz="1639"/>
            </a:lvl6pPr>
            <a:lvl7pPr>
              <a:defRPr sz="1639"/>
            </a:lvl7pPr>
            <a:lvl8pPr>
              <a:defRPr sz="1639"/>
            </a:lvl8pPr>
            <a:lvl9pPr>
              <a:defRPr sz="16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609603" y="1435103"/>
            <a:ext cx="4011083" cy="4691063"/>
          </a:xfrm>
        </p:spPr>
        <p:txBody>
          <a:bodyPr/>
          <a:lstStyle>
            <a:lvl1pPr marL="0" indent="0">
              <a:buNone/>
              <a:defRPr sz="1147"/>
            </a:lvl1pPr>
            <a:lvl2pPr marL="374550" indent="0">
              <a:buNone/>
              <a:defRPr sz="983"/>
            </a:lvl2pPr>
            <a:lvl3pPr marL="749099" indent="0">
              <a:buNone/>
              <a:defRPr sz="819"/>
            </a:lvl3pPr>
            <a:lvl4pPr marL="1123649" indent="0">
              <a:buNone/>
              <a:defRPr sz="737"/>
            </a:lvl4pPr>
            <a:lvl5pPr marL="1498199" indent="0">
              <a:buNone/>
              <a:defRPr sz="737"/>
            </a:lvl5pPr>
            <a:lvl6pPr marL="1872749" indent="0">
              <a:buNone/>
              <a:defRPr sz="737"/>
            </a:lvl6pPr>
            <a:lvl7pPr marL="2247298" indent="0">
              <a:buNone/>
              <a:defRPr sz="737"/>
            </a:lvl7pPr>
            <a:lvl8pPr marL="2621848" indent="0">
              <a:buNone/>
              <a:defRPr sz="737"/>
            </a:lvl8pPr>
            <a:lvl9pPr marL="2996397" indent="0">
              <a:buNone/>
              <a:defRPr sz="737"/>
            </a:lvl9pPr>
          </a:lstStyle>
          <a:p>
            <a:pPr lvl="0"/>
            <a:r>
              <a:rPr lang="en-US"/>
              <a:t>Click to edit Master text styles</a:t>
            </a:r>
          </a:p>
        </p:txBody>
      </p:sp>
      <p:sp>
        <p:nvSpPr>
          <p:cNvPr id="5" name="Date Placeholder 4"/>
          <p:cNvSpPr>
            <a:spLocks noGrp="1"/>
          </p:cNvSpPr>
          <p:nvPr>
            <p:ph type="dt" sz="half" idx="10"/>
          </p:nvPr>
        </p:nvSpPr>
        <p:spPr/>
        <p:txBody>
          <a:bodyPr/>
          <a:lstStyle/>
          <a:p>
            <a:fld id="{AB23EAA3-BD15-4926-B9F0-F5A718D7818B}" type="datetimeFigureOut">
              <a:rPr lang="en-NZ" smtClean="0"/>
              <a:t>15/11/2019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3892030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0"/>
            <a:ext cx="7315200" cy="566738"/>
          </a:xfrm>
        </p:spPr>
        <p:txBody>
          <a:bodyPr anchor="b"/>
          <a:lstStyle>
            <a:lvl1pPr algn="l">
              <a:defRPr sz="1639" b="1"/>
            </a:lvl1pPr>
          </a:lstStyle>
          <a:p>
            <a:r>
              <a:rPr lang="en-US"/>
              <a:t>Click to edit Master title style</a:t>
            </a:r>
            <a:endParaRPr lang="en-NZ"/>
          </a:p>
        </p:txBody>
      </p:sp>
      <p:sp>
        <p:nvSpPr>
          <p:cNvPr id="3" name="Picture Placeholder 2"/>
          <p:cNvSpPr>
            <a:spLocks noGrp="1"/>
          </p:cNvSpPr>
          <p:nvPr>
            <p:ph type="pic" idx="1"/>
          </p:nvPr>
        </p:nvSpPr>
        <p:spPr>
          <a:xfrm>
            <a:off x="2389719" y="612775"/>
            <a:ext cx="7315200" cy="4114800"/>
          </a:xfrm>
        </p:spPr>
        <p:txBody>
          <a:bodyPr/>
          <a:lstStyle>
            <a:lvl1pPr marL="0" indent="0">
              <a:buNone/>
              <a:defRPr sz="2621"/>
            </a:lvl1pPr>
            <a:lvl2pPr marL="374550" indent="0">
              <a:buNone/>
              <a:defRPr sz="2294"/>
            </a:lvl2pPr>
            <a:lvl3pPr marL="749099" indent="0">
              <a:buNone/>
              <a:defRPr sz="1967"/>
            </a:lvl3pPr>
            <a:lvl4pPr marL="1123649" indent="0">
              <a:buNone/>
              <a:defRPr sz="1639"/>
            </a:lvl4pPr>
            <a:lvl5pPr marL="1498199" indent="0">
              <a:buNone/>
              <a:defRPr sz="1639"/>
            </a:lvl5pPr>
            <a:lvl6pPr marL="1872749" indent="0">
              <a:buNone/>
              <a:defRPr sz="1639"/>
            </a:lvl6pPr>
            <a:lvl7pPr marL="2247298" indent="0">
              <a:buNone/>
              <a:defRPr sz="1639"/>
            </a:lvl7pPr>
            <a:lvl8pPr marL="2621848" indent="0">
              <a:buNone/>
              <a:defRPr sz="1639"/>
            </a:lvl8pPr>
            <a:lvl9pPr marL="2996397" indent="0">
              <a:buNone/>
              <a:defRPr sz="1639"/>
            </a:lvl9pPr>
          </a:lstStyle>
          <a:p>
            <a:endParaRPr lang="en-NZ"/>
          </a:p>
        </p:txBody>
      </p:sp>
      <p:sp>
        <p:nvSpPr>
          <p:cNvPr id="4" name="Text Placeholder 3"/>
          <p:cNvSpPr>
            <a:spLocks noGrp="1"/>
          </p:cNvSpPr>
          <p:nvPr>
            <p:ph type="body" sz="half" idx="2"/>
          </p:nvPr>
        </p:nvSpPr>
        <p:spPr>
          <a:xfrm>
            <a:off x="2389719" y="5367338"/>
            <a:ext cx="7315200" cy="804862"/>
          </a:xfrm>
        </p:spPr>
        <p:txBody>
          <a:bodyPr/>
          <a:lstStyle>
            <a:lvl1pPr marL="0" indent="0">
              <a:buNone/>
              <a:defRPr sz="1147"/>
            </a:lvl1pPr>
            <a:lvl2pPr marL="374550" indent="0">
              <a:buNone/>
              <a:defRPr sz="983"/>
            </a:lvl2pPr>
            <a:lvl3pPr marL="749099" indent="0">
              <a:buNone/>
              <a:defRPr sz="819"/>
            </a:lvl3pPr>
            <a:lvl4pPr marL="1123649" indent="0">
              <a:buNone/>
              <a:defRPr sz="737"/>
            </a:lvl4pPr>
            <a:lvl5pPr marL="1498199" indent="0">
              <a:buNone/>
              <a:defRPr sz="737"/>
            </a:lvl5pPr>
            <a:lvl6pPr marL="1872749" indent="0">
              <a:buNone/>
              <a:defRPr sz="737"/>
            </a:lvl6pPr>
            <a:lvl7pPr marL="2247298" indent="0">
              <a:buNone/>
              <a:defRPr sz="737"/>
            </a:lvl7pPr>
            <a:lvl8pPr marL="2621848" indent="0">
              <a:buNone/>
              <a:defRPr sz="737"/>
            </a:lvl8pPr>
            <a:lvl9pPr marL="2996397" indent="0">
              <a:buNone/>
              <a:defRPr sz="737"/>
            </a:lvl9pPr>
          </a:lstStyle>
          <a:p>
            <a:pPr lvl="0"/>
            <a:r>
              <a:rPr lang="en-US"/>
              <a:t>Click to edit Master text styles</a:t>
            </a:r>
          </a:p>
        </p:txBody>
      </p:sp>
      <p:sp>
        <p:nvSpPr>
          <p:cNvPr id="5" name="Date Placeholder 4"/>
          <p:cNvSpPr>
            <a:spLocks noGrp="1"/>
          </p:cNvSpPr>
          <p:nvPr>
            <p:ph type="dt" sz="half" idx="10"/>
          </p:nvPr>
        </p:nvSpPr>
        <p:spPr/>
        <p:txBody>
          <a:bodyPr/>
          <a:lstStyle/>
          <a:p>
            <a:fld id="{AB23EAA3-BD15-4926-B9F0-F5A718D7818B}" type="datetimeFigureOut">
              <a:rPr lang="en-NZ" smtClean="0"/>
              <a:t>15/11/2019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1D18616-54D4-4E54-AEBF-C01716D57C48}" type="slidenum">
              <a:rPr lang="en-NZ" smtClean="0"/>
              <a:t>‹#›</a:t>
            </a:fld>
            <a:endParaRPr lang="en-NZ"/>
          </a:p>
        </p:txBody>
      </p:sp>
    </p:spTree>
    <p:extLst>
      <p:ext uri="{BB962C8B-B14F-4D97-AF65-F5344CB8AC3E}">
        <p14:creationId xmlns:p14="http://schemas.microsoft.com/office/powerpoint/2010/main" val="2954431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3" y="274638"/>
            <a:ext cx="10972800" cy="1143000"/>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609603"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609601" y="6356357"/>
            <a:ext cx="2844800" cy="365125"/>
          </a:xfrm>
          <a:prstGeom prst="rect">
            <a:avLst/>
          </a:prstGeom>
        </p:spPr>
        <p:txBody>
          <a:bodyPr vert="horz" lIns="91440" tIns="45720" rIns="91440" bIns="45720" rtlCol="0" anchor="ctr"/>
          <a:lstStyle>
            <a:lvl1pPr algn="l">
              <a:defRPr sz="983">
                <a:solidFill>
                  <a:schemeClr val="tx1">
                    <a:tint val="75000"/>
                  </a:schemeClr>
                </a:solidFill>
              </a:defRPr>
            </a:lvl1pPr>
          </a:lstStyle>
          <a:p>
            <a:fld id="{AB23EAA3-BD15-4926-B9F0-F5A718D7818B}" type="datetimeFigureOut">
              <a:rPr lang="en-NZ" smtClean="0"/>
              <a:t>15/11/2019</a:t>
            </a:fld>
            <a:endParaRPr lang="en-NZ"/>
          </a:p>
        </p:txBody>
      </p:sp>
      <p:sp>
        <p:nvSpPr>
          <p:cNvPr id="5" name="Footer Placeholder 4"/>
          <p:cNvSpPr>
            <a:spLocks noGrp="1"/>
          </p:cNvSpPr>
          <p:nvPr>
            <p:ph type="ftr" sz="quarter" idx="3"/>
          </p:nvPr>
        </p:nvSpPr>
        <p:spPr>
          <a:xfrm>
            <a:off x="4165603" y="6356357"/>
            <a:ext cx="3860800" cy="365125"/>
          </a:xfrm>
          <a:prstGeom prst="rect">
            <a:avLst/>
          </a:prstGeom>
        </p:spPr>
        <p:txBody>
          <a:bodyPr vert="horz" lIns="91440" tIns="45720" rIns="91440" bIns="45720" rtlCol="0" anchor="ctr"/>
          <a:lstStyle>
            <a:lvl1pPr algn="ctr">
              <a:defRPr sz="983">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737599" y="6356357"/>
            <a:ext cx="2844800" cy="365125"/>
          </a:xfrm>
          <a:prstGeom prst="rect">
            <a:avLst/>
          </a:prstGeom>
        </p:spPr>
        <p:txBody>
          <a:bodyPr vert="horz" lIns="91440" tIns="45720" rIns="91440" bIns="45720" rtlCol="0" anchor="ctr"/>
          <a:lstStyle>
            <a:lvl1pPr algn="r">
              <a:defRPr sz="983">
                <a:solidFill>
                  <a:schemeClr val="tx1">
                    <a:tint val="75000"/>
                  </a:schemeClr>
                </a:solidFill>
              </a:defRPr>
            </a:lvl1pPr>
          </a:lstStyle>
          <a:p>
            <a:fld id="{51D18616-54D4-4E54-AEBF-C01716D57C48}" type="slidenum">
              <a:rPr lang="en-NZ" smtClean="0"/>
              <a:t>‹#›</a:t>
            </a:fld>
            <a:endParaRPr lang="en-NZ"/>
          </a:p>
        </p:txBody>
      </p:sp>
    </p:spTree>
    <p:extLst>
      <p:ext uri="{BB962C8B-B14F-4D97-AF65-F5344CB8AC3E}">
        <p14:creationId xmlns:p14="http://schemas.microsoft.com/office/powerpoint/2010/main" val="83989469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749099" rtl="0" eaLnBrk="1" latinLnBrk="0" hangingPunct="1">
        <a:spcBef>
          <a:spcPct val="0"/>
        </a:spcBef>
        <a:buNone/>
        <a:defRPr sz="3605" kern="1200">
          <a:solidFill>
            <a:schemeClr val="tx1"/>
          </a:solidFill>
          <a:latin typeface="+mj-lt"/>
          <a:ea typeface="+mj-ea"/>
          <a:cs typeface="+mj-cs"/>
        </a:defRPr>
      </a:lvl1pPr>
    </p:titleStyle>
    <p:bodyStyle>
      <a:lvl1pPr marL="280913" indent="-280913" algn="l" defTabSz="749099" rtl="0" eaLnBrk="1" latinLnBrk="0" hangingPunct="1">
        <a:spcBef>
          <a:spcPct val="20000"/>
        </a:spcBef>
        <a:buFont typeface="Arial" panose="020B0604020202020204" pitchFamily="34" charset="0"/>
        <a:buChar char="•"/>
        <a:defRPr sz="2621" kern="1200">
          <a:solidFill>
            <a:schemeClr val="tx1"/>
          </a:solidFill>
          <a:latin typeface="+mn-lt"/>
          <a:ea typeface="+mn-ea"/>
          <a:cs typeface="+mn-cs"/>
        </a:defRPr>
      </a:lvl1pPr>
      <a:lvl2pPr marL="608643" indent="-234094" algn="l" defTabSz="749099" rtl="0" eaLnBrk="1" latinLnBrk="0" hangingPunct="1">
        <a:spcBef>
          <a:spcPct val="20000"/>
        </a:spcBef>
        <a:buFont typeface="Arial" panose="020B0604020202020204" pitchFamily="34" charset="0"/>
        <a:buChar char="–"/>
        <a:defRPr sz="2294" kern="1200">
          <a:solidFill>
            <a:schemeClr val="tx1"/>
          </a:solidFill>
          <a:latin typeface="+mn-lt"/>
          <a:ea typeface="+mn-ea"/>
          <a:cs typeface="+mn-cs"/>
        </a:defRPr>
      </a:lvl2pPr>
      <a:lvl3pPr marL="936374" indent="-187275" algn="l" defTabSz="749099" rtl="0" eaLnBrk="1" latinLnBrk="0" hangingPunct="1">
        <a:spcBef>
          <a:spcPct val="20000"/>
        </a:spcBef>
        <a:buFont typeface="Arial" panose="020B0604020202020204" pitchFamily="34" charset="0"/>
        <a:buChar char="•"/>
        <a:defRPr sz="1967" kern="1200">
          <a:solidFill>
            <a:schemeClr val="tx1"/>
          </a:solidFill>
          <a:latin typeface="+mn-lt"/>
          <a:ea typeface="+mn-ea"/>
          <a:cs typeface="+mn-cs"/>
        </a:defRPr>
      </a:lvl3pPr>
      <a:lvl4pPr marL="1310924" indent="-187275" algn="l" defTabSz="749099" rtl="0" eaLnBrk="1" latinLnBrk="0" hangingPunct="1">
        <a:spcBef>
          <a:spcPct val="20000"/>
        </a:spcBef>
        <a:buFont typeface="Arial" panose="020B0604020202020204" pitchFamily="34" charset="0"/>
        <a:buChar char="–"/>
        <a:defRPr sz="1639" kern="1200">
          <a:solidFill>
            <a:schemeClr val="tx1"/>
          </a:solidFill>
          <a:latin typeface="+mn-lt"/>
          <a:ea typeface="+mn-ea"/>
          <a:cs typeface="+mn-cs"/>
        </a:defRPr>
      </a:lvl4pPr>
      <a:lvl5pPr marL="1685474" indent="-187275" algn="l" defTabSz="749099" rtl="0" eaLnBrk="1" latinLnBrk="0" hangingPunct="1">
        <a:spcBef>
          <a:spcPct val="20000"/>
        </a:spcBef>
        <a:buFont typeface="Arial" panose="020B0604020202020204" pitchFamily="34" charset="0"/>
        <a:buChar char="»"/>
        <a:defRPr sz="1639" kern="1200">
          <a:solidFill>
            <a:schemeClr val="tx1"/>
          </a:solidFill>
          <a:latin typeface="+mn-lt"/>
          <a:ea typeface="+mn-ea"/>
          <a:cs typeface="+mn-cs"/>
        </a:defRPr>
      </a:lvl5pPr>
      <a:lvl6pPr marL="2060024" indent="-187275" algn="l" defTabSz="749099" rtl="0" eaLnBrk="1" latinLnBrk="0" hangingPunct="1">
        <a:spcBef>
          <a:spcPct val="20000"/>
        </a:spcBef>
        <a:buFont typeface="Arial" panose="020B0604020202020204" pitchFamily="34" charset="0"/>
        <a:buChar char="•"/>
        <a:defRPr sz="1639" kern="1200">
          <a:solidFill>
            <a:schemeClr val="tx1"/>
          </a:solidFill>
          <a:latin typeface="+mn-lt"/>
          <a:ea typeface="+mn-ea"/>
          <a:cs typeface="+mn-cs"/>
        </a:defRPr>
      </a:lvl6pPr>
      <a:lvl7pPr marL="2434573" indent="-187275" algn="l" defTabSz="749099" rtl="0" eaLnBrk="1" latinLnBrk="0" hangingPunct="1">
        <a:spcBef>
          <a:spcPct val="20000"/>
        </a:spcBef>
        <a:buFont typeface="Arial" panose="020B0604020202020204" pitchFamily="34" charset="0"/>
        <a:buChar char="•"/>
        <a:defRPr sz="1639" kern="1200">
          <a:solidFill>
            <a:schemeClr val="tx1"/>
          </a:solidFill>
          <a:latin typeface="+mn-lt"/>
          <a:ea typeface="+mn-ea"/>
          <a:cs typeface="+mn-cs"/>
        </a:defRPr>
      </a:lvl7pPr>
      <a:lvl8pPr marL="2809123" indent="-187275" algn="l" defTabSz="749099" rtl="0" eaLnBrk="1" latinLnBrk="0" hangingPunct="1">
        <a:spcBef>
          <a:spcPct val="20000"/>
        </a:spcBef>
        <a:buFont typeface="Arial" panose="020B0604020202020204" pitchFamily="34" charset="0"/>
        <a:buChar char="•"/>
        <a:defRPr sz="1639" kern="1200">
          <a:solidFill>
            <a:schemeClr val="tx1"/>
          </a:solidFill>
          <a:latin typeface="+mn-lt"/>
          <a:ea typeface="+mn-ea"/>
          <a:cs typeface="+mn-cs"/>
        </a:defRPr>
      </a:lvl8pPr>
      <a:lvl9pPr marL="3183672" indent="-187275" algn="l" defTabSz="749099" rtl="0" eaLnBrk="1" latinLnBrk="0" hangingPunct="1">
        <a:spcBef>
          <a:spcPct val="20000"/>
        </a:spcBef>
        <a:buFont typeface="Arial" panose="020B0604020202020204" pitchFamily="34" charset="0"/>
        <a:buChar char="•"/>
        <a:defRPr sz="1639" kern="1200">
          <a:solidFill>
            <a:schemeClr val="tx1"/>
          </a:solidFill>
          <a:latin typeface="+mn-lt"/>
          <a:ea typeface="+mn-ea"/>
          <a:cs typeface="+mn-cs"/>
        </a:defRPr>
      </a:lvl9pPr>
    </p:bodyStyle>
    <p:otherStyle>
      <a:defPPr>
        <a:defRPr lang="en-US"/>
      </a:defPPr>
      <a:lvl1pPr marL="0" algn="l" defTabSz="749099" rtl="0" eaLnBrk="1" latinLnBrk="0" hangingPunct="1">
        <a:defRPr sz="1475" kern="1200">
          <a:solidFill>
            <a:schemeClr val="tx1"/>
          </a:solidFill>
          <a:latin typeface="+mn-lt"/>
          <a:ea typeface="+mn-ea"/>
          <a:cs typeface="+mn-cs"/>
        </a:defRPr>
      </a:lvl1pPr>
      <a:lvl2pPr marL="374550" algn="l" defTabSz="749099" rtl="0" eaLnBrk="1" latinLnBrk="0" hangingPunct="1">
        <a:defRPr sz="1475" kern="1200">
          <a:solidFill>
            <a:schemeClr val="tx1"/>
          </a:solidFill>
          <a:latin typeface="+mn-lt"/>
          <a:ea typeface="+mn-ea"/>
          <a:cs typeface="+mn-cs"/>
        </a:defRPr>
      </a:lvl2pPr>
      <a:lvl3pPr marL="749099" algn="l" defTabSz="749099" rtl="0" eaLnBrk="1" latinLnBrk="0" hangingPunct="1">
        <a:defRPr sz="1475" kern="1200">
          <a:solidFill>
            <a:schemeClr val="tx1"/>
          </a:solidFill>
          <a:latin typeface="+mn-lt"/>
          <a:ea typeface="+mn-ea"/>
          <a:cs typeface="+mn-cs"/>
        </a:defRPr>
      </a:lvl3pPr>
      <a:lvl4pPr marL="1123649" algn="l" defTabSz="749099" rtl="0" eaLnBrk="1" latinLnBrk="0" hangingPunct="1">
        <a:defRPr sz="1475" kern="1200">
          <a:solidFill>
            <a:schemeClr val="tx1"/>
          </a:solidFill>
          <a:latin typeface="+mn-lt"/>
          <a:ea typeface="+mn-ea"/>
          <a:cs typeface="+mn-cs"/>
        </a:defRPr>
      </a:lvl4pPr>
      <a:lvl5pPr marL="1498199" algn="l" defTabSz="749099" rtl="0" eaLnBrk="1" latinLnBrk="0" hangingPunct="1">
        <a:defRPr sz="1475" kern="1200">
          <a:solidFill>
            <a:schemeClr val="tx1"/>
          </a:solidFill>
          <a:latin typeface="+mn-lt"/>
          <a:ea typeface="+mn-ea"/>
          <a:cs typeface="+mn-cs"/>
        </a:defRPr>
      </a:lvl5pPr>
      <a:lvl6pPr marL="1872749" algn="l" defTabSz="749099" rtl="0" eaLnBrk="1" latinLnBrk="0" hangingPunct="1">
        <a:defRPr sz="1475" kern="1200">
          <a:solidFill>
            <a:schemeClr val="tx1"/>
          </a:solidFill>
          <a:latin typeface="+mn-lt"/>
          <a:ea typeface="+mn-ea"/>
          <a:cs typeface="+mn-cs"/>
        </a:defRPr>
      </a:lvl6pPr>
      <a:lvl7pPr marL="2247298" algn="l" defTabSz="749099" rtl="0" eaLnBrk="1" latinLnBrk="0" hangingPunct="1">
        <a:defRPr sz="1475" kern="1200">
          <a:solidFill>
            <a:schemeClr val="tx1"/>
          </a:solidFill>
          <a:latin typeface="+mn-lt"/>
          <a:ea typeface="+mn-ea"/>
          <a:cs typeface="+mn-cs"/>
        </a:defRPr>
      </a:lvl7pPr>
      <a:lvl8pPr marL="2621848" algn="l" defTabSz="749099" rtl="0" eaLnBrk="1" latinLnBrk="0" hangingPunct="1">
        <a:defRPr sz="1475" kern="1200">
          <a:solidFill>
            <a:schemeClr val="tx1"/>
          </a:solidFill>
          <a:latin typeface="+mn-lt"/>
          <a:ea typeface="+mn-ea"/>
          <a:cs typeface="+mn-cs"/>
        </a:defRPr>
      </a:lvl8pPr>
      <a:lvl9pPr marL="2996397" algn="l" defTabSz="749099" rtl="0" eaLnBrk="1" latinLnBrk="0" hangingPunct="1">
        <a:defRPr sz="14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4.jpg"/><Relationship Id="rId7" Type="http://schemas.openxmlformats.org/officeDocument/2006/relationships/image" Target="../media/image88.jpg"/><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87.jpg"/><Relationship Id="rId5" Type="http://schemas.openxmlformats.org/officeDocument/2006/relationships/image" Target="../media/image86.jpg"/><Relationship Id="rId4" Type="http://schemas.openxmlformats.org/officeDocument/2006/relationships/image" Target="../media/image85.jpg"/><Relationship Id="rId9" Type="http://schemas.openxmlformats.org/officeDocument/2006/relationships/image" Target="../media/image90.jpg"/></Relationships>
</file>

<file path=ppt/slides/_rels/slide11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9E4718-4D0A-4750-A58B-F45311F64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766"/>
            <a:ext cx="12192000" cy="6907766"/>
          </a:xfrm>
          <a:prstGeom prst="rect">
            <a:avLst/>
          </a:prstGeom>
        </p:spPr>
      </p:pic>
      <p:sp>
        <p:nvSpPr>
          <p:cNvPr id="4" name="TextBox 3">
            <a:extLst>
              <a:ext uri="{FF2B5EF4-FFF2-40B4-BE49-F238E27FC236}">
                <a16:creationId xmlns:a16="http://schemas.microsoft.com/office/drawing/2014/main" id="{00909D61-28A4-4244-91F9-00140E58FBE6}"/>
              </a:ext>
            </a:extLst>
          </p:cNvPr>
          <p:cNvSpPr txBox="1"/>
          <p:nvPr/>
        </p:nvSpPr>
        <p:spPr>
          <a:xfrm>
            <a:off x="2000757" y="5434696"/>
            <a:ext cx="8190486" cy="769441"/>
          </a:xfrm>
          <a:prstGeom prst="rect">
            <a:avLst/>
          </a:prstGeom>
          <a:noFill/>
        </p:spPr>
        <p:txBody>
          <a:bodyPr wrap="square" rtlCol="0">
            <a:spAutoFit/>
          </a:bodyPr>
          <a:lstStyle/>
          <a:p>
            <a:pPr algn="ctr"/>
            <a:r>
              <a:rPr lang="en-US" sz="4400" b="1" dirty="0">
                <a:effectLst>
                  <a:glow rad="101600">
                    <a:schemeClr val="bg1">
                      <a:alpha val="60000"/>
                    </a:schemeClr>
                  </a:glow>
                </a:effectLst>
              </a:rPr>
              <a:t>Current Events and Bible Prophecy</a:t>
            </a:r>
            <a:endParaRPr lang="en-NZ" sz="4400" b="1" dirty="0">
              <a:effectLst>
                <a:glow rad="101600">
                  <a:schemeClr val="bg1">
                    <a:alpha val="60000"/>
                  </a:schemeClr>
                </a:glow>
              </a:effectLst>
            </a:endParaRPr>
          </a:p>
        </p:txBody>
      </p:sp>
    </p:spTree>
    <p:extLst>
      <p:ext uri="{BB962C8B-B14F-4D97-AF65-F5344CB8AC3E}">
        <p14:creationId xmlns:p14="http://schemas.microsoft.com/office/powerpoint/2010/main" val="3418464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EF3DE7-63C1-4E21-9623-7E3A2707C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944226B-6A60-42B9-96E7-E96E506C27C9}"/>
              </a:ext>
            </a:extLst>
          </p:cNvPr>
          <p:cNvSpPr txBox="1"/>
          <p:nvPr/>
        </p:nvSpPr>
        <p:spPr>
          <a:xfrm>
            <a:off x="2711624" y="1052736"/>
            <a:ext cx="4176464" cy="1754326"/>
          </a:xfrm>
          <a:prstGeom prst="rect">
            <a:avLst/>
          </a:prstGeom>
          <a:noFill/>
        </p:spPr>
        <p:txBody>
          <a:bodyPr wrap="square" rtlCol="0">
            <a:spAutoFit/>
          </a:bodyPr>
          <a:lstStyle/>
          <a:p>
            <a:pPr algn="ctr"/>
            <a:r>
              <a:rPr lang="en-AU" sz="3600" b="1" dirty="0">
                <a:solidFill>
                  <a:srgbClr val="FFFF00"/>
                </a:solidFill>
                <a:effectLst>
                  <a:glow rad="101600">
                    <a:schemeClr val="bg1">
                      <a:alpha val="60000"/>
                    </a:schemeClr>
                  </a:glow>
                </a:effectLst>
              </a:rPr>
              <a:t>elect</a:t>
            </a:r>
            <a:r>
              <a:rPr lang="en-AU" sz="3600" dirty="0">
                <a:effectLst>
                  <a:glow rad="101600">
                    <a:schemeClr val="bg1">
                      <a:alpha val="60000"/>
                    </a:schemeClr>
                  </a:glow>
                </a:effectLst>
              </a:rPr>
              <a:t> according </a:t>
            </a:r>
          </a:p>
          <a:p>
            <a:pPr algn="ctr"/>
            <a:r>
              <a:rPr lang="en-AU" sz="3600" dirty="0">
                <a:effectLst>
                  <a:glow rad="101600">
                    <a:schemeClr val="bg1">
                      <a:alpha val="60000"/>
                    </a:schemeClr>
                  </a:glow>
                </a:effectLst>
              </a:rPr>
              <a:t>to the foreknowledge </a:t>
            </a:r>
          </a:p>
          <a:p>
            <a:pPr algn="ctr"/>
            <a:r>
              <a:rPr lang="en-AU" sz="3600" dirty="0">
                <a:effectLst>
                  <a:glow rad="101600">
                    <a:schemeClr val="bg1">
                      <a:alpha val="60000"/>
                    </a:schemeClr>
                  </a:glow>
                </a:effectLst>
              </a:rPr>
              <a:t>of God the Father,</a:t>
            </a:r>
            <a:endParaRPr lang="en-AU" sz="3600" dirty="0"/>
          </a:p>
        </p:txBody>
      </p:sp>
    </p:spTree>
    <p:extLst>
      <p:ext uri="{BB962C8B-B14F-4D97-AF65-F5344CB8AC3E}">
        <p14:creationId xmlns:p14="http://schemas.microsoft.com/office/powerpoint/2010/main" val="6552144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yoy50.files.wordpress.com/2014/06/edward_bernays-with-reptilian-ey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18" y="-1"/>
            <a:ext cx="4341190" cy="47644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71864" y="548680"/>
            <a:ext cx="6408712" cy="5632311"/>
          </a:xfrm>
          <a:prstGeom prst="rect">
            <a:avLst/>
          </a:prstGeom>
          <a:noFill/>
        </p:spPr>
        <p:txBody>
          <a:bodyPr wrap="square" rtlCol="0">
            <a:spAutoFit/>
          </a:bodyPr>
          <a:lstStyle/>
          <a:p>
            <a:pPr algn="ctr"/>
            <a:r>
              <a:rPr lang="en-NZ" sz="3600" dirty="0"/>
              <a:t>The conscious and intelligent manipulation of the organized habits and opinions of the masses is an important element in democratic society.  </a:t>
            </a:r>
          </a:p>
          <a:p>
            <a:pPr algn="ctr"/>
            <a:r>
              <a:rPr lang="en-NZ" sz="3600" b="1" dirty="0">
                <a:solidFill>
                  <a:srgbClr val="FFFF00"/>
                </a:solidFill>
              </a:rPr>
              <a:t>Those who manipulate this unseen mechanism of society constitute an invisible government which is the true ruling power of our country…</a:t>
            </a:r>
            <a:endParaRPr lang="en-NZ" sz="3600" b="1" i="1" dirty="0">
              <a:solidFill>
                <a:srgbClr val="FFFF00"/>
              </a:solidFill>
            </a:endParaRPr>
          </a:p>
        </p:txBody>
      </p:sp>
      <p:sp>
        <p:nvSpPr>
          <p:cNvPr id="3" name="TextBox 2"/>
          <p:cNvSpPr txBox="1"/>
          <p:nvPr/>
        </p:nvSpPr>
        <p:spPr>
          <a:xfrm>
            <a:off x="26618" y="4941168"/>
            <a:ext cx="4557214" cy="1605248"/>
          </a:xfrm>
          <a:prstGeom prst="rect">
            <a:avLst/>
          </a:prstGeom>
          <a:noFill/>
        </p:spPr>
        <p:txBody>
          <a:bodyPr wrap="square" rtlCol="0">
            <a:spAutoFit/>
          </a:bodyPr>
          <a:lstStyle/>
          <a:p>
            <a:pPr algn="ctr"/>
            <a:r>
              <a:rPr lang="en-NZ" sz="3200" b="1" dirty="0"/>
              <a:t>Invisible government manipulating society is true ruling power</a:t>
            </a:r>
          </a:p>
        </p:txBody>
      </p:sp>
    </p:spTree>
    <p:extLst>
      <p:ext uri="{BB962C8B-B14F-4D97-AF65-F5344CB8AC3E}">
        <p14:creationId xmlns:p14="http://schemas.microsoft.com/office/powerpoint/2010/main" val="4153979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471EDB-51C3-4E6D-92EF-48801C3C3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6" y="0"/>
            <a:ext cx="12144294" cy="6957392"/>
          </a:xfrm>
          <a:prstGeom prst="rect">
            <a:avLst/>
          </a:prstGeom>
        </p:spPr>
      </p:pic>
      <p:sp>
        <p:nvSpPr>
          <p:cNvPr id="2" name="TextBox 1"/>
          <p:cNvSpPr txBox="1"/>
          <p:nvPr/>
        </p:nvSpPr>
        <p:spPr>
          <a:xfrm>
            <a:off x="2783632" y="908720"/>
            <a:ext cx="5400600" cy="2308324"/>
          </a:xfrm>
          <a:prstGeom prst="rect">
            <a:avLst/>
          </a:prstGeom>
          <a:noFill/>
        </p:spPr>
        <p:txBody>
          <a:bodyPr wrap="square" rtlCol="0">
            <a:spAutoFit/>
          </a:bodyPr>
          <a:lstStyle/>
          <a:p>
            <a:pPr algn="ctr"/>
            <a:r>
              <a:rPr lang="en-NZ" sz="3600" dirty="0">
                <a:effectLst>
                  <a:glow rad="101600">
                    <a:schemeClr val="bg1">
                      <a:alpha val="60000"/>
                    </a:schemeClr>
                  </a:glow>
                </a:effectLst>
              </a:rPr>
              <a:t>Our job is to give people not what they want, </a:t>
            </a:r>
          </a:p>
          <a:p>
            <a:pPr algn="ctr"/>
            <a:r>
              <a:rPr lang="en-NZ" sz="3600" dirty="0">
                <a:effectLst>
                  <a:glow rad="101600">
                    <a:schemeClr val="bg1">
                      <a:alpha val="60000"/>
                    </a:schemeClr>
                  </a:glow>
                </a:effectLst>
              </a:rPr>
              <a:t>but what we decide </a:t>
            </a:r>
          </a:p>
          <a:p>
            <a:pPr algn="ctr"/>
            <a:r>
              <a:rPr lang="en-NZ" sz="3600" dirty="0">
                <a:effectLst>
                  <a:glow rad="101600">
                    <a:schemeClr val="bg1">
                      <a:alpha val="60000"/>
                    </a:schemeClr>
                  </a:glow>
                </a:effectLst>
              </a:rPr>
              <a:t>they ought to have.</a:t>
            </a:r>
          </a:p>
        </p:txBody>
      </p:sp>
      <p:sp>
        <p:nvSpPr>
          <p:cNvPr id="5" name="TextBox 4"/>
          <p:cNvSpPr txBox="1"/>
          <p:nvPr/>
        </p:nvSpPr>
        <p:spPr>
          <a:xfrm>
            <a:off x="-90589" y="1370384"/>
            <a:ext cx="3008543" cy="1200329"/>
          </a:xfrm>
          <a:prstGeom prst="rect">
            <a:avLst/>
          </a:prstGeom>
          <a:noFill/>
        </p:spPr>
        <p:txBody>
          <a:bodyPr wrap="square" rtlCol="0">
            <a:spAutoFit/>
          </a:bodyPr>
          <a:lstStyle/>
          <a:p>
            <a:pPr algn="ctr"/>
            <a:r>
              <a:rPr lang="en-NZ" sz="2400" i="1" dirty="0">
                <a:effectLst>
                  <a:glow rad="101600">
                    <a:schemeClr val="bg1">
                      <a:alpha val="60000"/>
                    </a:schemeClr>
                  </a:glow>
                </a:effectLst>
              </a:rPr>
              <a:t>Richard </a:t>
            </a:r>
            <a:r>
              <a:rPr lang="en-NZ" sz="2400" i="1" dirty="0" err="1">
                <a:effectLst>
                  <a:glow rad="101600">
                    <a:schemeClr val="bg1">
                      <a:alpha val="60000"/>
                    </a:schemeClr>
                  </a:glow>
                </a:effectLst>
              </a:rPr>
              <a:t>Salant</a:t>
            </a:r>
            <a:r>
              <a:rPr lang="en-NZ" sz="2400" i="1" dirty="0">
                <a:effectLst>
                  <a:glow rad="101600">
                    <a:schemeClr val="bg1">
                      <a:alpha val="60000"/>
                    </a:schemeClr>
                  </a:glow>
                </a:effectLst>
              </a:rPr>
              <a:t>, </a:t>
            </a:r>
          </a:p>
          <a:p>
            <a:pPr algn="ctr"/>
            <a:r>
              <a:rPr lang="en-NZ" sz="2400" i="1" dirty="0">
                <a:effectLst>
                  <a:glow rad="101600">
                    <a:schemeClr val="bg1">
                      <a:alpha val="60000"/>
                    </a:schemeClr>
                  </a:glow>
                </a:effectLst>
              </a:rPr>
              <a:t>former President </a:t>
            </a:r>
          </a:p>
          <a:p>
            <a:pPr algn="ctr"/>
            <a:r>
              <a:rPr lang="en-NZ" sz="2400" i="1" dirty="0">
                <a:effectLst>
                  <a:glow rad="101600">
                    <a:schemeClr val="bg1">
                      <a:alpha val="60000"/>
                    </a:schemeClr>
                  </a:glow>
                </a:effectLst>
              </a:rPr>
              <a:t>of CBS News.</a:t>
            </a:r>
            <a:endParaRPr lang="en-NZ" sz="2400" dirty="0"/>
          </a:p>
        </p:txBody>
      </p:sp>
    </p:spTree>
    <p:extLst>
      <p:ext uri="{BB962C8B-B14F-4D97-AF65-F5344CB8AC3E}">
        <p14:creationId xmlns:p14="http://schemas.microsoft.com/office/powerpoint/2010/main" val="40639892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a-w-i-p.com/media/blogs/articles/3/F/GER_CIA_Interview_with_German_Editor_Turned_CIA_Whistleblower_99_HS.jpg?mtime=14135306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88" y="-1"/>
            <a:ext cx="12385375"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356" y="5085184"/>
            <a:ext cx="11593288" cy="1077218"/>
          </a:xfrm>
          <a:prstGeom prst="rect">
            <a:avLst/>
          </a:prstGeom>
          <a:noFill/>
        </p:spPr>
        <p:txBody>
          <a:bodyPr wrap="square" rtlCol="0">
            <a:spAutoFit/>
          </a:bodyPr>
          <a:lstStyle/>
          <a:p>
            <a:pPr algn="ctr"/>
            <a:r>
              <a:rPr lang="en-NZ" sz="3600" dirty="0">
                <a:effectLst>
                  <a:glow rad="101600">
                    <a:schemeClr val="bg1">
                      <a:alpha val="60000"/>
                    </a:schemeClr>
                  </a:glow>
                </a:effectLst>
              </a:rPr>
              <a:t>Let them protest all they want as long as they pay their taxes.                 </a:t>
            </a:r>
            <a:r>
              <a:rPr lang="en-NZ" sz="3600" i="1" dirty="0">
                <a:effectLst>
                  <a:glow rad="101600">
                    <a:schemeClr val="bg1">
                      <a:alpha val="60000"/>
                    </a:schemeClr>
                  </a:glow>
                </a:effectLst>
              </a:rPr>
              <a:t> </a:t>
            </a:r>
            <a:r>
              <a:rPr lang="en-NZ" sz="2800" i="1" dirty="0">
                <a:effectLst>
                  <a:glow rad="101600">
                    <a:schemeClr val="bg1">
                      <a:alpha val="60000"/>
                    </a:schemeClr>
                  </a:glow>
                </a:effectLst>
              </a:rPr>
              <a:t>Alexander Haig, US Secretary of State.</a:t>
            </a:r>
          </a:p>
        </p:txBody>
      </p:sp>
    </p:spTree>
    <p:extLst>
      <p:ext uri="{BB962C8B-B14F-4D97-AF65-F5344CB8AC3E}">
        <p14:creationId xmlns:p14="http://schemas.microsoft.com/office/powerpoint/2010/main" val="407032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4E6D5-AFEA-4293-906B-031420B5E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6" y="0"/>
            <a:ext cx="12144294" cy="6957392"/>
          </a:xfrm>
          <a:prstGeom prst="rect">
            <a:avLst/>
          </a:prstGeom>
        </p:spPr>
      </p:pic>
      <p:sp>
        <p:nvSpPr>
          <p:cNvPr id="2" name="TextBox 1">
            <a:extLst>
              <a:ext uri="{FF2B5EF4-FFF2-40B4-BE49-F238E27FC236}">
                <a16:creationId xmlns:a16="http://schemas.microsoft.com/office/drawing/2014/main" id="{90CF7F70-A2A6-440E-B178-0200A33756A8}"/>
              </a:ext>
            </a:extLst>
          </p:cNvPr>
          <p:cNvSpPr txBox="1"/>
          <p:nvPr/>
        </p:nvSpPr>
        <p:spPr>
          <a:xfrm>
            <a:off x="3647728" y="980728"/>
            <a:ext cx="3834419" cy="2246769"/>
          </a:xfrm>
          <a:prstGeom prst="rect">
            <a:avLst/>
          </a:prstGeom>
          <a:noFill/>
        </p:spPr>
        <p:txBody>
          <a:bodyPr wrap="square" rtlCol="0">
            <a:spAutoFit/>
          </a:bodyPr>
          <a:lstStyle/>
          <a:p>
            <a:pPr algn="ctr"/>
            <a:r>
              <a:rPr lang="en-US" sz="3600" b="1" dirty="0">
                <a:effectLst>
                  <a:glow rad="101600">
                    <a:schemeClr val="bg1">
                      <a:alpha val="60000"/>
                    </a:schemeClr>
                  </a:glow>
                </a:effectLst>
              </a:rPr>
              <a:t>…made drunk with the wine of her </a:t>
            </a:r>
          </a:p>
          <a:p>
            <a:pPr algn="ctr"/>
            <a:r>
              <a:rPr lang="en-US" sz="3600" b="1" dirty="0">
                <a:effectLst>
                  <a:glow rad="101600">
                    <a:schemeClr val="bg1">
                      <a:alpha val="60000"/>
                    </a:schemeClr>
                  </a:glow>
                </a:effectLst>
              </a:rPr>
              <a:t>fornication… </a:t>
            </a:r>
          </a:p>
          <a:p>
            <a:pPr algn="ctr"/>
            <a:r>
              <a:rPr lang="en-US" sz="3200" b="1" dirty="0">
                <a:effectLst>
                  <a:glow rad="101600">
                    <a:schemeClr val="bg1">
                      <a:alpha val="60000"/>
                    </a:schemeClr>
                  </a:glow>
                </a:effectLst>
              </a:rPr>
              <a:t>Rev. 17:2.</a:t>
            </a:r>
            <a:endParaRPr lang="en-NZ" sz="3200" b="1" dirty="0">
              <a:effectLst>
                <a:glow rad="101600">
                  <a:schemeClr val="bg1">
                    <a:alpha val="60000"/>
                  </a:schemeClr>
                </a:glow>
              </a:effectLst>
            </a:endParaRPr>
          </a:p>
        </p:txBody>
      </p:sp>
    </p:spTree>
    <p:extLst>
      <p:ext uri="{BB962C8B-B14F-4D97-AF65-F5344CB8AC3E}">
        <p14:creationId xmlns:p14="http://schemas.microsoft.com/office/powerpoint/2010/main" val="42393453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2AD58-9E2C-48FF-8191-DEFAED0F5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8" y="0"/>
            <a:ext cx="12288688" cy="6858000"/>
          </a:xfrm>
          <a:prstGeom prst="rect">
            <a:avLst/>
          </a:prstGeom>
        </p:spPr>
      </p:pic>
      <p:sp>
        <p:nvSpPr>
          <p:cNvPr id="2" name="TextBox 1">
            <a:extLst>
              <a:ext uri="{FF2B5EF4-FFF2-40B4-BE49-F238E27FC236}">
                <a16:creationId xmlns:a16="http://schemas.microsoft.com/office/drawing/2014/main" id="{DDCD38C4-BACE-481F-80E1-5B4872F507BB}"/>
              </a:ext>
            </a:extLst>
          </p:cNvPr>
          <p:cNvSpPr txBox="1"/>
          <p:nvPr/>
        </p:nvSpPr>
        <p:spPr>
          <a:xfrm>
            <a:off x="6600056" y="692696"/>
            <a:ext cx="4070383" cy="1323439"/>
          </a:xfrm>
          <a:prstGeom prst="rect">
            <a:avLst/>
          </a:prstGeom>
          <a:noFill/>
        </p:spPr>
        <p:txBody>
          <a:bodyPr wrap="square" rtlCol="0">
            <a:spAutoFit/>
          </a:bodyPr>
          <a:lstStyle/>
          <a:p>
            <a:pPr algn="ctr"/>
            <a:r>
              <a:rPr lang="en-US" sz="4000" b="1" dirty="0">
                <a:effectLst>
                  <a:glow rad="101600">
                    <a:schemeClr val="bg1">
                      <a:alpha val="60000"/>
                    </a:schemeClr>
                  </a:glow>
                </a:effectLst>
              </a:rPr>
              <a:t>Political Correctness</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38795155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C2303-A5B1-4625-BEDA-A09D52E15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0"/>
            <a:ext cx="5092030" cy="6789373"/>
          </a:xfrm>
          <a:prstGeom prst="rect">
            <a:avLst/>
          </a:prstGeom>
        </p:spPr>
      </p:pic>
      <p:pic>
        <p:nvPicPr>
          <p:cNvPr id="4" name="Picture 3">
            <a:extLst>
              <a:ext uri="{FF2B5EF4-FFF2-40B4-BE49-F238E27FC236}">
                <a16:creationId xmlns:a16="http://schemas.microsoft.com/office/drawing/2014/main" id="{79A4A299-A087-4EE3-AB56-E931D9006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835" y="15382"/>
            <a:ext cx="5063757" cy="6758608"/>
          </a:xfrm>
          <a:prstGeom prst="rect">
            <a:avLst/>
          </a:prstGeom>
        </p:spPr>
      </p:pic>
    </p:spTree>
    <p:extLst>
      <p:ext uri="{BB962C8B-B14F-4D97-AF65-F5344CB8AC3E}">
        <p14:creationId xmlns:p14="http://schemas.microsoft.com/office/powerpoint/2010/main" val="4530411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obey_de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1088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hmapr.com/wp-content/uploads/2016/06/Edward-Bernay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392"/>
            <a:ext cx="12236293" cy="69573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31478" y="873558"/>
            <a:ext cx="8937338" cy="495649"/>
          </a:xfrm>
          <a:prstGeom prst="rect">
            <a:avLst/>
          </a:prstGeom>
          <a:noFill/>
        </p:spPr>
        <p:txBody>
          <a:bodyPr wrap="square" rtlCol="0">
            <a:spAutoFit/>
          </a:bodyPr>
          <a:lstStyle/>
          <a:p>
            <a:pPr algn="ctr"/>
            <a:endParaRPr lang="en-NZ" sz="2621" dirty="0"/>
          </a:p>
        </p:txBody>
      </p:sp>
    </p:spTree>
    <p:extLst>
      <p:ext uri="{BB962C8B-B14F-4D97-AF65-F5344CB8AC3E}">
        <p14:creationId xmlns:p14="http://schemas.microsoft.com/office/powerpoint/2010/main" val="39388649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Sljbi_QnI64/ViZwaBHLa1I/AAAAAAAA-T0/eQNa4y3kjJY/s16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633" y="0"/>
            <a:ext cx="91286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3697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50910E-D4F4-491F-8FA0-33CCC0EEA0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448450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33E54D-1E3E-4A8E-8417-D7DE2B697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944226B-6A60-42B9-96E7-E96E506C27C9}"/>
              </a:ext>
            </a:extLst>
          </p:cNvPr>
          <p:cNvSpPr txBox="1"/>
          <p:nvPr/>
        </p:nvSpPr>
        <p:spPr>
          <a:xfrm>
            <a:off x="2351584" y="980728"/>
            <a:ext cx="4660293" cy="1754326"/>
          </a:xfrm>
          <a:prstGeom prst="rect">
            <a:avLst/>
          </a:prstGeom>
          <a:noFill/>
        </p:spPr>
        <p:txBody>
          <a:bodyPr wrap="square" rtlCol="0">
            <a:spAutoFit/>
          </a:bodyPr>
          <a:lstStyle/>
          <a:p>
            <a:pPr algn="ctr"/>
            <a:r>
              <a:rPr lang="en-AU" sz="3600" dirty="0">
                <a:effectLst>
                  <a:glow rad="101600">
                    <a:schemeClr val="bg1">
                      <a:alpha val="60000"/>
                    </a:schemeClr>
                  </a:glow>
                </a:effectLst>
              </a:rPr>
              <a:t>through sanctification </a:t>
            </a:r>
          </a:p>
          <a:p>
            <a:pPr algn="ctr"/>
            <a:r>
              <a:rPr lang="en-AU" sz="3600" dirty="0">
                <a:effectLst>
                  <a:glow rad="101600">
                    <a:schemeClr val="bg1">
                      <a:alpha val="60000"/>
                    </a:schemeClr>
                  </a:glow>
                </a:effectLst>
              </a:rPr>
              <a:t>of the Spirit, </a:t>
            </a:r>
          </a:p>
          <a:p>
            <a:pPr algn="ctr"/>
            <a:r>
              <a:rPr lang="en-AU" sz="3600" dirty="0">
                <a:effectLst>
                  <a:glow rad="101600">
                    <a:schemeClr val="bg1">
                      <a:alpha val="60000"/>
                    </a:schemeClr>
                  </a:glow>
                </a:effectLst>
              </a:rPr>
              <a:t>unto obedience</a:t>
            </a:r>
            <a:endParaRPr lang="en-AU" sz="3600" dirty="0"/>
          </a:p>
        </p:txBody>
      </p:sp>
    </p:spTree>
    <p:extLst>
      <p:ext uri="{BB962C8B-B14F-4D97-AF65-F5344CB8AC3E}">
        <p14:creationId xmlns:p14="http://schemas.microsoft.com/office/powerpoint/2010/main" val="27564908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37F76E-9A8A-4FE3-B92C-8E907B5B2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984" y="-104222"/>
            <a:ext cx="2597984" cy="3422843"/>
          </a:xfrm>
          <a:prstGeom prst="rect">
            <a:avLst/>
          </a:prstGeom>
        </p:spPr>
      </p:pic>
      <p:pic>
        <p:nvPicPr>
          <p:cNvPr id="5" name="Picture 4">
            <a:extLst>
              <a:ext uri="{FF2B5EF4-FFF2-40B4-BE49-F238E27FC236}">
                <a16:creationId xmlns:a16="http://schemas.microsoft.com/office/drawing/2014/main" id="{64B33150-5584-4DDD-BEB0-89C8D83C8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04" y="3106336"/>
            <a:ext cx="2865960" cy="3775903"/>
          </a:xfrm>
          <a:prstGeom prst="rect">
            <a:avLst/>
          </a:prstGeom>
        </p:spPr>
      </p:pic>
      <p:pic>
        <p:nvPicPr>
          <p:cNvPr id="7" name="Picture 6">
            <a:extLst>
              <a:ext uri="{FF2B5EF4-FFF2-40B4-BE49-F238E27FC236}">
                <a16:creationId xmlns:a16="http://schemas.microsoft.com/office/drawing/2014/main" id="{24CC6C12-39EE-4137-8DD6-D7DDF4B6F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743" y="3258946"/>
            <a:ext cx="2820545" cy="3599054"/>
          </a:xfrm>
          <a:prstGeom prst="rect">
            <a:avLst/>
          </a:prstGeom>
        </p:spPr>
      </p:pic>
      <p:pic>
        <p:nvPicPr>
          <p:cNvPr id="11" name="Picture 10">
            <a:extLst>
              <a:ext uri="{FF2B5EF4-FFF2-40B4-BE49-F238E27FC236}">
                <a16:creationId xmlns:a16="http://schemas.microsoft.com/office/drawing/2014/main" id="{92196BEB-E2E6-4162-85FD-A0F645A724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744" y="-24783"/>
            <a:ext cx="2820544" cy="3257606"/>
          </a:xfrm>
          <a:prstGeom prst="rect">
            <a:avLst/>
          </a:prstGeom>
        </p:spPr>
      </p:pic>
      <p:pic>
        <p:nvPicPr>
          <p:cNvPr id="13" name="Picture 12">
            <a:extLst>
              <a:ext uri="{FF2B5EF4-FFF2-40B4-BE49-F238E27FC236}">
                <a16:creationId xmlns:a16="http://schemas.microsoft.com/office/drawing/2014/main" id="{164FD240-F346-4D56-8679-ADD1D06010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9520" y="3258946"/>
            <a:ext cx="2618448" cy="3541276"/>
          </a:xfrm>
          <a:prstGeom prst="rect">
            <a:avLst/>
          </a:prstGeom>
        </p:spPr>
      </p:pic>
      <p:pic>
        <p:nvPicPr>
          <p:cNvPr id="15" name="Picture 14">
            <a:extLst>
              <a:ext uri="{FF2B5EF4-FFF2-40B4-BE49-F238E27FC236}">
                <a16:creationId xmlns:a16="http://schemas.microsoft.com/office/drawing/2014/main" id="{862E8766-C68E-4707-8617-1E13A8C6C8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704" y="-122221"/>
            <a:ext cx="2865960" cy="3228557"/>
          </a:xfrm>
          <a:prstGeom prst="rect">
            <a:avLst/>
          </a:prstGeom>
        </p:spPr>
      </p:pic>
      <p:pic>
        <p:nvPicPr>
          <p:cNvPr id="17" name="Picture 16">
            <a:extLst>
              <a:ext uri="{FF2B5EF4-FFF2-40B4-BE49-F238E27FC236}">
                <a16:creationId xmlns:a16="http://schemas.microsoft.com/office/drawing/2014/main" id="{A8C741B4-F74A-4433-8CC5-D96BCC07CA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1343" y="-104222"/>
            <a:ext cx="3168352" cy="3394663"/>
          </a:xfrm>
          <a:prstGeom prst="rect">
            <a:avLst/>
          </a:prstGeom>
        </p:spPr>
      </p:pic>
      <p:pic>
        <p:nvPicPr>
          <p:cNvPr id="19" name="Picture 18">
            <a:extLst>
              <a:ext uri="{FF2B5EF4-FFF2-40B4-BE49-F238E27FC236}">
                <a16:creationId xmlns:a16="http://schemas.microsoft.com/office/drawing/2014/main" id="{B12FBBCE-166E-4EB4-9720-7BA58DEB42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54018" y="3213343"/>
            <a:ext cx="3345111" cy="4181660"/>
          </a:xfrm>
          <a:prstGeom prst="rect">
            <a:avLst/>
          </a:prstGeom>
        </p:spPr>
      </p:pic>
    </p:spTree>
    <p:extLst>
      <p:ext uri="{BB962C8B-B14F-4D97-AF65-F5344CB8AC3E}">
        <p14:creationId xmlns:p14="http://schemas.microsoft.com/office/powerpoint/2010/main" val="33466007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D63831-B876-4F94-9BAF-1658146F4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10362"/>
            <a:ext cx="5227961" cy="6887839"/>
          </a:xfrm>
          <a:prstGeom prst="rect">
            <a:avLst/>
          </a:prstGeom>
        </p:spPr>
      </p:pic>
      <p:pic>
        <p:nvPicPr>
          <p:cNvPr id="5" name="Picture 4">
            <a:extLst>
              <a:ext uri="{FF2B5EF4-FFF2-40B4-BE49-F238E27FC236}">
                <a16:creationId xmlns:a16="http://schemas.microsoft.com/office/drawing/2014/main" id="{44A116AF-C8BC-431D-B599-75A9234FF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024" y="15778"/>
            <a:ext cx="5227961" cy="6861699"/>
          </a:xfrm>
          <a:prstGeom prst="rect">
            <a:avLst/>
          </a:prstGeom>
        </p:spPr>
      </p:pic>
    </p:spTree>
    <p:extLst>
      <p:ext uri="{BB962C8B-B14F-4D97-AF65-F5344CB8AC3E}">
        <p14:creationId xmlns:p14="http://schemas.microsoft.com/office/powerpoint/2010/main" val="32368363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4A1315-1DC6-49AF-96DD-8B665DEE0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0"/>
            <a:ext cx="5187818" cy="6912768"/>
          </a:xfrm>
          <a:prstGeom prst="rect">
            <a:avLst/>
          </a:prstGeom>
        </p:spPr>
      </p:pic>
      <p:pic>
        <p:nvPicPr>
          <p:cNvPr id="1026" name="Picture 2">
            <a:extLst>
              <a:ext uri="{FF2B5EF4-FFF2-40B4-BE49-F238E27FC236}">
                <a16:creationId xmlns:a16="http://schemas.microsoft.com/office/drawing/2014/main" id="{484AA1A6-5081-46DF-BF54-DE3C62ED1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016" y="25888"/>
            <a:ext cx="5426766" cy="695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9533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FAE3F-202A-47C7-8745-ADAA3003F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84"/>
            <a:ext cx="12192000" cy="6844632"/>
          </a:xfrm>
          <a:prstGeom prst="rect">
            <a:avLst/>
          </a:prstGeom>
        </p:spPr>
      </p:pic>
    </p:spTree>
    <p:extLst>
      <p:ext uri="{BB962C8B-B14F-4D97-AF65-F5344CB8AC3E}">
        <p14:creationId xmlns:p14="http://schemas.microsoft.com/office/powerpoint/2010/main" val="31241430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563B98-9FBF-4DE6-8304-9A3971DDA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97036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5C020E-3641-4A9E-9332-7C3377B6B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00465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C:\Users\planit\Pictures\My Pictures - 10\micro_dees.jpg">
            <a:extLst>
              <a:ext uri="{FF2B5EF4-FFF2-40B4-BE49-F238E27FC236}">
                <a16:creationId xmlns:a16="http://schemas.microsoft.com/office/drawing/2014/main" id="{765BD192-9F25-4701-BEAC-22777E0C5F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7" y="19235"/>
            <a:ext cx="7712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Users\planit\Pictures\My Pictures - 10\6.jpg">
            <a:extLst>
              <a:ext uri="{FF2B5EF4-FFF2-40B4-BE49-F238E27FC236}">
                <a16:creationId xmlns:a16="http://schemas.microsoft.com/office/drawing/2014/main" id="{F1A8A9DB-A4C9-496C-A8B9-86A5EB3E2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4984" y="19235"/>
            <a:ext cx="433573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C:\Users\planit\Pictures\ukraine_dees.jpg">
            <a:extLst>
              <a:ext uri="{FF2B5EF4-FFF2-40B4-BE49-F238E27FC236}">
                <a16:creationId xmlns:a16="http://schemas.microsoft.com/office/drawing/2014/main" id="{272153B4-4997-4ACC-9227-5C187D044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275"/>
            <a:ext cx="12192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266E55-22B9-493F-B92A-CBF918313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4771" cy="6858000"/>
          </a:xfrm>
          <a:prstGeom prst="rect">
            <a:avLst/>
          </a:prstGeom>
        </p:spPr>
      </p:pic>
      <p:sp>
        <p:nvSpPr>
          <p:cNvPr id="4" name="TextBox 3">
            <a:extLst>
              <a:ext uri="{FF2B5EF4-FFF2-40B4-BE49-F238E27FC236}">
                <a16:creationId xmlns:a16="http://schemas.microsoft.com/office/drawing/2014/main" id="{C651A72B-480F-4100-A60E-94C08A8D2AAC}"/>
              </a:ext>
            </a:extLst>
          </p:cNvPr>
          <p:cNvSpPr txBox="1"/>
          <p:nvPr/>
        </p:nvSpPr>
        <p:spPr>
          <a:xfrm>
            <a:off x="5746812" y="2132856"/>
            <a:ext cx="5144771" cy="707886"/>
          </a:xfrm>
          <a:prstGeom prst="rect">
            <a:avLst/>
          </a:prstGeom>
          <a:noFill/>
        </p:spPr>
        <p:txBody>
          <a:bodyPr wrap="square" rtlCol="0">
            <a:spAutoFit/>
          </a:bodyPr>
          <a:lstStyle/>
          <a:p>
            <a:pPr algn="ctr"/>
            <a:r>
              <a:rPr lang="en-US" sz="4000" dirty="0"/>
              <a:t>We only have 12 years</a:t>
            </a:r>
            <a:endParaRPr lang="en-NZ" sz="4000" dirty="0"/>
          </a:p>
        </p:txBody>
      </p:sp>
    </p:spTree>
    <p:extLst>
      <p:ext uri="{BB962C8B-B14F-4D97-AF65-F5344CB8AC3E}">
        <p14:creationId xmlns:p14="http://schemas.microsoft.com/office/powerpoint/2010/main" val="32035737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54B62E-E591-4F33-B03A-FA8B91A26A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E3FDD2A-71A1-4F11-8575-7C0D72D6269A}"/>
              </a:ext>
            </a:extLst>
          </p:cNvPr>
          <p:cNvSpPr txBox="1"/>
          <p:nvPr/>
        </p:nvSpPr>
        <p:spPr>
          <a:xfrm>
            <a:off x="-240704" y="836712"/>
            <a:ext cx="6408712" cy="4278094"/>
          </a:xfrm>
          <a:prstGeom prst="rect">
            <a:avLst/>
          </a:prstGeom>
          <a:noFill/>
        </p:spPr>
        <p:txBody>
          <a:bodyPr wrap="square" rtlCol="0">
            <a:spAutoFit/>
          </a:bodyPr>
          <a:lstStyle/>
          <a:p>
            <a:pPr algn="ctr"/>
            <a:r>
              <a:rPr lang="en-NZ" sz="3200" dirty="0">
                <a:effectLst>
                  <a:glow rad="101600">
                    <a:schemeClr val="bg1">
                      <a:alpha val="60000"/>
                    </a:schemeClr>
                  </a:glow>
                  <a:outerShdw blurRad="50800" dist="38100" dir="5400000" algn="t" rotWithShape="0">
                    <a:prstClr val="black">
                      <a:alpha val="40000"/>
                    </a:prstClr>
                  </a:outerShdw>
                </a:effectLst>
              </a:rPr>
              <a:t>I don’t want you to be hopeful. </a:t>
            </a:r>
          </a:p>
          <a:p>
            <a:pPr algn="ctr"/>
            <a:r>
              <a:rPr lang="en-NZ" sz="3200" dirty="0">
                <a:effectLst>
                  <a:glow rad="101600">
                    <a:schemeClr val="bg1">
                      <a:alpha val="60000"/>
                    </a:schemeClr>
                  </a:glow>
                  <a:outerShdw blurRad="50800" dist="38100" dir="5400000" algn="t" rotWithShape="0">
                    <a:prstClr val="black">
                      <a:alpha val="40000"/>
                    </a:prstClr>
                  </a:outerShdw>
                </a:effectLst>
              </a:rPr>
              <a:t>I want you to panic. </a:t>
            </a:r>
          </a:p>
          <a:p>
            <a:pPr algn="ctr"/>
            <a:r>
              <a:rPr lang="en-NZ" sz="3200" b="1" dirty="0">
                <a:solidFill>
                  <a:srgbClr val="FFFF00"/>
                </a:solidFill>
                <a:effectLst>
                  <a:glow rad="101600">
                    <a:schemeClr val="bg1">
                      <a:alpha val="60000"/>
                    </a:schemeClr>
                  </a:glow>
                  <a:outerShdw blurRad="50800" dist="38100" dir="5400000" algn="t" rotWithShape="0">
                    <a:prstClr val="black">
                      <a:alpha val="40000"/>
                    </a:prstClr>
                  </a:outerShdw>
                </a:effectLst>
              </a:rPr>
              <a:t>I want you to feel the fear, </a:t>
            </a:r>
          </a:p>
          <a:p>
            <a:pPr algn="ctr"/>
            <a:r>
              <a:rPr lang="en-NZ" sz="3200" b="1" dirty="0">
                <a:solidFill>
                  <a:srgbClr val="FFFF00"/>
                </a:solidFill>
                <a:effectLst>
                  <a:glow rad="101600">
                    <a:schemeClr val="bg1">
                      <a:alpha val="60000"/>
                    </a:schemeClr>
                  </a:glow>
                  <a:outerShdw blurRad="50800" dist="38100" dir="5400000" algn="t" rotWithShape="0">
                    <a:prstClr val="black">
                      <a:alpha val="40000"/>
                    </a:prstClr>
                  </a:outerShdw>
                </a:effectLst>
              </a:rPr>
              <a:t>that I feel every day. </a:t>
            </a:r>
          </a:p>
          <a:p>
            <a:pPr algn="ctr"/>
            <a:r>
              <a:rPr lang="en-NZ" sz="2800" i="1" dirty="0">
                <a:effectLst>
                  <a:glow rad="101600">
                    <a:schemeClr val="bg1">
                      <a:alpha val="60000"/>
                    </a:schemeClr>
                  </a:glow>
                  <a:outerShdw blurRad="50800" dist="38100" dir="5400000" algn="t" rotWithShape="0">
                    <a:prstClr val="black">
                      <a:alpha val="40000"/>
                    </a:prstClr>
                  </a:outerShdw>
                </a:effectLst>
              </a:rPr>
              <a:t>Greta Thunberg, </a:t>
            </a:r>
          </a:p>
          <a:p>
            <a:pPr algn="ctr"/>
            <a:r>
              <a:rPr lang="en-NZ" sz="2800" i="1" dirty="0">
                <a:effectLst>
                  <a:glow rad="101600">
                    <a:schemeClr val="bg1">
                      <a:alpha val="60000"/>
                    </a:schemeClr>
                  </a:glow>
                  <a:outerShdw blurRad="50800" dist="38100" dir="5400000" algn="t" rotWithShape="0">
                    <a:prstClr val="black">
                      <a:alpha val="40000"/>
                    </a:prstClr>
                  </a:outerShdw>
                </a:effectLst>
              </a:rPr>
              <a:t>Swedish school strike activist, </a:t>
            </a:r>
          </a:p>
          <a:p>
            <a:pPr algn="ctr"/>
            <a:r>
              <a:rPr lang="en-NZ" sz="2800" i="1" dirty="0">
                <a:effectLst>
                  <a:glow rad="101600">
                    <a:schemeClr val="bg1">
                      <a:alpha val="60000"/>
                    </a:schemeClr>
                  </a:glow>
                  <a:outerShdw blurRad="50800" dist="38100" dir="5400000" algn="t" rotWithShape="0">
                    <a:prstClr val="black">
                      <a:alpha val="40000"/>
                    </a:prstClr>
                  </a:outerShdw>
                </a:effectLst>
              </a:rPr>
              <a:t>speech at Davos, </a:t>
            </a:r>
          </a:p>
          <a:p>
            <a:pPr algn="ctr"/>
            <a:r>
              <a:rPr lang="en-NZ" sz="2800" i="1" dirty="0">
                <a:effectLst>
                  <a:glow rad="101600">
                    <a:schemeClr val="bg1">
                      <a:alpha val="60000"/>
                    </a:schemeClr>
                  </a:glow>
                  <a:outerShdw blurRad="50800" dist="38100" dir="5400000" algn="t" rotWithShape="0">
                    <a:prstClr val="black">
                      <a:alpha val="40000"/>
                    </a:prstClr>
                  </a:outerShdw>
                </a:effectLst>
              </a:rPr>
              <a:t>Jan. 25, 2019.</a:t>
            </a:r>
            <a:endParaRPr lang="en-NZ" sz="2800" dirty="0">
              <a:effectLst>
                <a:glow rad="101600">
                  <a:schemeClr val="bg1">
                    <a:alpha val="60000"/>
                  </a:schemeClr>
                </a:glow>
                <a:outerShdw blurRad="50800" dist="38100" dir="5400000" algn="t" rotWithShape="0">
                  <a:prstClr val="black">
                    <a:alpha val="40000"/>
                  </a:prstClr>
                </a:outerShdw>
              </a:effectLst>
            </a:endParaRPr>
          </a:p>
          <a:p>
            <a:pPr algn="ctr"/>
            <a:endParaRPr lang="en-NZ" sz="3200" dirty="0"/>
          </a:p>
        </p:txBody>
      </p:sp>
    </p:spTree>
    <p:extLst>
      <p:ext uri="{BB962C8B-B14F-4D97-AF65-F5344CB8AC3E}">
        <p14:creationId xmlns:p14="http://schemas.microsoft.com/office/powerpoint/2010/main" val="2416397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154A69-790C-4416-8A43-9C639C58A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944226B-6A60-42B9-96E7-E96E506C27C9}"/>
              </a:ext>
            </a:extLst>
          </p:cNvPr>
          <p:cNvSpPr txBox="1"/>
          <p:nvPr/>
        </p:nvSpPr>
        <p:spPr>
          <a:xfrm>
            <a:off x="2999656" y="764704"/>
            <a:ext cx="3421481" cy="2246769"/>
          </a:xfrm>
          <a:prstGeom prst="rect">
            <a:avLst/>
          </a:prstGeom>
          <a:noFill/>
        </p:spPr>
        <p:txBody>
          <a:bodyPr wrap="square" rtlCol="0">
            <a:spAutoFit/>
          </a:bodyPr>
          <a:lstStyle/>
          <a:p>
            <a:pPr algn="ctr"/>
            <a:r>
              <a:rPr lang="en-AU" sz="3600" dirty="0">
                <a:effectLst>
                  <a:glow rad="101600">
                    <a:schemeClr val="bg1">
                      <a:alpha val="60000"/>
                    </a:schemeClr>
                  </a:glow>
                </a:effectLst>
              </a:rPr>
              <a:t>and sprinkling </a:t>
            </a:r>
          </a:p>
          <a:p>
            <a:pPr algn="ctr"/>
            <a:r>
              <a:rPr lang="en-AU" sz="3600" dirty="0">
                <a:effectLst>
                  <a:glow rad="101600">
                    <a:schemeClr val="bg1">
                      <a:alpha val="60000"/>
                    </a:schemeClr>
                  </a:glow>
                </a:effectLst>
              </a:rPr>
              <a:t>of the blood of </a:t>
            </a:r>
          </a:p>
          <a:p>
            <a:pPr algn="ctr"/>
            <a:r>
              <a:rPr lang="en-AU" sz="3600" dirty="0">
                <a:effectLst>
                  <a:glow rad="101600">
                    <a:schemeClr val="bg1">
                      <a:alpha val="60000"/>
                    </a:schemeClr>
                  </a:glow>
                </a:effectLst>
              </a:rPr>
              <a:t>Jesus Christ…  </a:t>
            </a:r>
          </a:p>
          <a:p>
            <a:pPr algn="ctr"/>
            <a:r>
              <a:rPr lang="en-AU" sz="3200" dirty="0">
                <a:effectLst>
                  <a:glow rad="101600">
                    <a:schemeClr val="bg1">
                      <a:alpha val="60000"/>
                    </a:schemeClr>
                  </a:glow>
                </a:effectLst>
              </a:rPr>
              <a:t>1 Pet. 1, 2.</a:t>
            </a:r>
            <a:endParaRPr lang="en-AU" sz="3200" dirty="0"/>
          </a:p>
        </p:txBody>
      </p:sp>
    </p:spTree>
    <p:extLst>
      <p:ext uri="{BB962C8B-B14F-4D97-AF65-F5344CB8AC3E}">
        <p14:creationId xmlns:p14="http://schemas.microsoft.com/office/powerpoint/2010/main" val="39064937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58621" y="3068960"/>
            <a:ext cx="4464496" cy="2554545"/>
          </a:xfrm>
          <a:prstGeom prst="rect">
            <a:avLst/>
          </a:prstGeom>
          <a:noFill/>
        </p:spPr>
        <p:txBody>
          <a:bodyPr wrap="square" rtlCol="0">
            <a:spAutoFit/>
          </a:bodyPr>
          <a:lstStyle/>
          <a:p>
            <a:pPr algn="ctr"/>
            <a:r>
              <a:rPr lang="en-NZ" sz="3200" dirty="0"/>
              <a:t>…there will, I imagine, </a:t>
            </a:r>
          </a:p>
          <a:p>
            <a:pPr algn="ctr"/>
            <a:r>
              <a:rPr lang="en-NZ" sz="3200" dirty="0"/>
              <a:t>be a steady decay in the</a:t>
            </a:r>
          </a:p>
          <a:p>
            <a:pPr algn="ctr"/>
            <a:r>
              <a:rPr lang="en-NZ" sz="3200" dirty="0"/>
              <a:t>various Protestant congregations. </a:t>
            </a:r>
          </a:p>
          <a:p>
            <a:pPr algn="ctr"/>
            <a:r>
              <a:rPr lang="en-NZ" sz="2800" i="1" dirty="0"/>
              <a:t>p. 122.</a:t>
            </a:r>
          </a:p>
        </p:txBody>
      </p:sp>
      <p:sp>
        <p:nvSpPr>
          <p:cNvPr id="5" name="TextBox 4"/>
          <p:cNvSpPr txBox="1"/>
          <p:nvPr/>
        </p:nvSpPr>
        <p:spPr>
          <a:xfrm>
            <a:off x="6053736" y="548680"/>
            <a:ext cx="4274267" cy="1754326"/>
          </a:xfrm>
          <a:prstGeom prst="rect">
            <a:avLst/>
          </a:prstGeom>
          <a:noFill/>
        </p:spPr>
        <p:txBody>
          <a:bodyPr wrap="square" rtlCol="0">
            <a:spAutoFit/>
          </a:bodyPr>
          <a:lstStyle/>
          <a:p>
            <a:pPr algn="ctr"/>
            <a:r>
              <a:rPr lang="en-NZ" sz="3600" b="1" dirty="0"/>
              <a:t>Protestantism will not suit </a:t>
            </a:r>
          </a:p>
          <a:p>
            <a:pPr algn="ctr"/>
            <a:r>
              <a:rPr lang="en-NZ" sz="3600" b="1" dirty="0"/>
              <a:t>the New Republic</a:t>
            </a:r>
          </a:p>
        </p:txBody>
      </p:sp>
      <p:pic>
        <p:nvPicPr>
          <p:cNvPr id="6" name="Picture 5" descr="http://www.pdfbooksworld.com/image/cache/catalog/1207-390x550.jpg">
            <a:extLst>
              <a:ext uri="{FF2B5EF4-FFF2-40B4-BE49-F238E27FC236}">
                <a16:creationId xmlns:a16="http://schemas.microsoft.com/office/drawing/2014/main" id="{45E9E379-66D0-497D-AA57-7ACF8F270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971"/>
            <a:ext cx="4464496" cy="699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6467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7848" y="1916832"/>
            <a:ext cx="7200800" cy="4435189"/>
          </a:xfrm>
          <a:prstGeom prst="rect">
            <a:avLst/>
          </a:prstGeom>
          <a:noFill/>
        </p:spPr>
        <p:txBody>
          <a:bodyPr wrap="square" rtlCol="0">
            <a:spAutoFit/>
          </a:bodyPr>
          <a:lstStyle/>
          <a:p>
            <a:pPr algn="ctr"/>
            <a:r>
              <a:rPr lang="en-NZ" sz="3200" dirty="0"/>
              <a:t>The rich as a class and the people of the Abyss, so far as they move towards any existing religious body, will be attracted by the moral kindliness, the picturesque organization and venerable tradition </a:t>
            </a:r>
          </a:p>
          <a:p>
            <a:pPr algn="ctr"/>
            <a:r>
              <a:rPr lang="en-NZ" sz="3200" dirty="0"/>
              <a:t>of the Roman Catholic Church. </a:t>
            </a:r>
          </a:p>
          <a:p>
            <a:pPr algn="ctr"/>
            <a:r>
              <a:rPr lang="en-NZ" sz="3200" b="1" dirty="0">
                <a:solidFill>
                  <a:srgbClr val="FFFF00"/>
                </a:solidFill>
              </a:rPr>
              <a:t>We are only in the very beginning of a great Roman Catholic revival. </a:t>
            </a:r>
          </a:p>
          <a:p>
            <a:pPr algn="ctr"/>
            <a:r>
              <a:rPr lang="en-NZ" sz="2800" dirty="0"/>
              <a:t> </a:t>
            </a:r>
            <a:r>
              <a:rPr lang="en-NZ" sz="2800" i="1" dirty="0"/>
              <a:t>p.122.</a:t>
            </a:r>
          </a:p>
        </p:txBody>
      </p:sp>
      <p:sp>
        <p:nvSpPr>
          <p:cNvPr id="4" name="TextBox 3"/>
          <p:cNvSpPr txBox="1"/>
          <p:nvPr/>
        </p:nvSpPr>
        <p:spPr>
          <a:xfrm>
            <a:off x="5663952" y="404664"/>
            <a:ext cx="5098387" cy="1200329"/>
          </a:xfrm>
          <a:prstGeom prst="rect">
            <a:avLst/>
          </a:prstGeom>
          <a:noFill/>
        </p:spPr>
        <p:txBody>
          <a:bodyPr wrap="square" rtlCol="0">
            <a:spAutoFit/>
          </a:bodyPr>
          <a:lstStyle/>
          <a:p>
            <a:pPr algn="ctr"/>
            <a:r>
              <a:rPr lang="en-NZ" sz="3600" b="1" dirty="0"/>
              <a:t>Roman Catholicism will suit the New Republic</a:t>
            </a:r>
          </a:p>
        </p:txBody>
      </p:sp>
      <p:pic>
        <p:nvPicPr>
          <p:cNvPr id="5" name="Picture 4" descr="http://www.pdfbooksworld.com/image/cache/catalog/1207-390x550.jpg">
            <a:extLst>
              <a:ext uri="{FF2B5EF4-FFF2-40B4-BE49-F238E27FC236}">
                <a16:creationId xmlns:a16="http://schemas.microsoft.com/office/drawing/2014/main" id="{554B5C9A-BCEA-4320-B934-310EB9A2B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971"/>
            <a:ext cx="4464496" cy="699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5391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7659EA-8EEC-4C1A-8AF6-C724D9B9A3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155E724-B263-44D2-88B8-B6FB5787029D}"/>
              </a:ext>
            </a:extLst>
          </p:cNvPr>
          <p:cNvSpPr txBox="1"/>
          <p:nvPr/>
        </p:nvSpPr>
        <p:spPr>
          <a:xfrm>
            <a:off x="2567608" y="1916832"/>
            <a:ext cx="5014239" cy="707886"/>
          </a:xfrm>
          <a:prstGeom prst="rect">
            <a:avLst/>
          </a:prstGeom>
          <a:noFill/>
        </p:spPr>
        <p:txBody>
          <a:bodyPr wrap="square" rtlCol="0">
            <a:spAutoFit/>
          </a:bodyPr>
          <a:lstStyle/>
          <a:p>
            <a:pPr algn="ctr"/>
            <a:r>
              <a:rPr lang="en-US" sz="4000" b="1" dirty="0">
                <a:effectLst>
                  <a:glow rad="101600">
                    <a:schemeClr val="bg1">
                      <a:alpha val="60000"/>
                    </a:schemeClr>
                  </a:glow>
                </a:effectLst>
              </a:rPr>
              <a:t>Summary</a:t>
            </a:r>
            <a:endParaRPr lang="en-NZ" sz="4000" b="1" dirty="0">
              <a:effectLst>
                <a:glow rad="101600">
                  <a:schemeClr val="bg1">
                    <a:alpha val="60000"/>
                  </a:schemeClr>
                </a:glow>
              </a:effectLst>
            </a:endParaRPr>
          </a:p>
        </p:txBody>
      </p:sp>
      <p:sp>
        <p:nvSpPr>
          <p:cNvPr id="3" name="TextBox 2">
            <a:extLst>
              <a:ext uri="{FF2B5EF4-FFF2-40B4-BE49-F238E27FC236}">
                <a16:creationId xmlns:a16="http://schemas.microsoft.com/office/drawing/2014/main" id="{340FB836-AD39-4049-99A7-D20E7E178F76}"/>
              </a:ext>
            </a:extLst>
          </p:cNvPr>
          <p:cNvSpPr txBox="1"/>
          <p:nvPr/>
        </p:nvSpPr>
        <p:spPr>
          <a:xfrm>
            <a:off x="2135560" y="3356992"/>
            <a:ext cx="8671971" cy="2554545"/>
          </a:xfrm>
          <a:prstGeom prst="rect">
            <a:avLst/>
          </a:prstGeom>
          <a:noFill/>
        </p:spPr>
        <p:txBody>
          <a:bodyPr wrap="square" rtlCol="0">
            <a:spAutoFit/>
          </a:bodyPr>
          <a:lstStyle/>
          <a:p>
            <a:pPr marL="421369" indent="-421369">
              <a:buAutoNum type="arabicPeriod"/>
            </a:pPr>
            <a:r>
              <a:rPr lang="en-US" sz="3200" dirty="0">
                <a:effectLst>
                  <a:glow rad="101600">
                    <a:schemeClr val="bg1">
                      <a:alpha val="60000"/>
                    </a:schemeClr>
                  </a:glow>
                </a:effectLst>
              </a:rPr>
              <a:t>Satan’s plan is to kill God’s people.</a:t>
            </a:r>
          </a:p>
          <a:p>
            <a:pPr marL="421369" indent="-421369">
              <a:buAutoNum type="arabicPeriod"/>
            </a:pPr>
            <a:r>
              <a:rPr lang="en-US" sz="3200" dirty="0">
                <a:effectLst>
                  <a:glow rad="101600">
                    <a:schemeClr val="bg1">
                      <a:alpha val="60000"/>
                    </a:schemeClr>
                  </a:glow>
                </a:effectLst>
              </a:rPr>
              <a:t>Satan’s allies are the elites of the earth.</a:t>
            </a:r>
          </a:p>
          <a:p>
            <a:pPr marL="421369" indent="-421369">
              <a:buAutoNum type="arabicPeriod"/>
            </a:pPr>
            <a:r>
              <a:rPr lang="en-US" sz="3200" dirty="0">
                <a:effectLst>
                  <a:glow rad="101600">
                    <a:schemeClr val="bg1">
                      <a:alpha val="60000"/>
                    </a:schemeClr>
                  </a:glow>
                </a:effectLst>
              </a:rPr>
              <a:t>Satan’s plan is to de-populate the earth.</a:t>
            </a:r>
          </a:p>
          <a:p>
            <a:pPr marL="421369" indent="-421369">
              <a:buAutoNum type="arabicPeriod"/>
            </a:pPr>
            <a:r>
              <a:rPr lang="en-US" sz="3200" dirty="0">
                <a:effectLst>
                  <a:glow rad="101600">
                    <a:schemeClr val="bg1">
                      <a:alpha val="60000"/>
                    </a:schemeClr>
                  </a:glow>
                </a:effectLst>
              </a:rPr>
              <a:t>His agenda motivated by fear.</a:t>
            </a:r>
          </a:p>
          <a:p>
            <a:pPr marL="421369" indent="-421369">
              <a:buAutoNum type="arabicPeriod"/>
            </a:pPr>
            <a:r>
              <a:rPr lang="en-US" sz="3200" dirty="0">
                <a:effectLst>
                  <a:glow rad="101600">
                    <a:schemeClr val="bg1">
                      <a:alpha val="60000"/>
                    </a:schemeClr>
                  </a:glow>
                </a:effectLst>
              </a:rPr>
              <a:t>Roman Catholicism best suited for this agenda.</a:t>
            </a:r>
            <a:endParaRPr lang="en-NZ" sz="2621" dirty="0">
              <a:effectLst>
                <a:glow rad="101600">
                  <a:schemeClr val="bg1">
                    <a:alpha val="60000"/>
                  </a:schemeClr>
                </a:glow>
              </a:effectLst>
            </a:endParaRPr>
          </a:p>
        </p:txBody>
      </p:sp>
    </p:spTree>
    <p:extLst>
      <p:ext uri="{BB962C8B-B14F-4D97-AF65-F5344CB8AC3E}">
        <p14:creationId xmlns:p14="http://schemas.microsoft.com/office/powerpoint/2010/main" val="342958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49DDB-B649-4239-A4AE-A9224862A1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975"/>
            <a:ext cx="12192000" cy="6879975"/>
          </a:xfrm>
          <a:prstGeom prst="rect">
            <a:avLst/>
          </a:prstGeom>
        </p:spPr>
      </p:pic>
      <p:sp>
        <p:nvSpPr>
          <p:cNvPr id="2" name="TextBox 1">
            <a:extLst>
              <a:ext uri="{FF2B5EF4-FFF2-40B4-BE49-F238E27FC236}">
                <a16:creationId xmlns:a16="http://schemas.microsoft.com/office/drawing/2014/main" id="{FD62A994-D558-4D00-9C06-3BF8900AE6F8}"/>
              </a:ext>
            </a:extLst>
          </p:cNvPr>
          <p:cNvSpPr txBox="1"/>
          <p:nvPr/>
        </p:nvSpPr>
        <p:spPr>
          <a:xfrm>
            <a:off x="407368" y="188640"/>
            <a:ext cx="9073008" cy="3970318"/>
          </a:xfrm>
          <a:prstGeom prst="rect">
            <a:avLst/>
          </a:prstGeom>
          <a:noFill/>
        </p:spPr>
        <p:txBody>
          <a:bodyPr wrap="square" rtlCol="0">
            <a:spAutoFit/>
          </a:bodyPr>
          <a:lstStyle/>
          <a:p>
            <a:r>
              <a:rPr lang="en-AU" sz="3600" dirty="0">
                <a:effectLst>
                  <a:glow rad="101600">
                    <a:schemeClr val="bg1">
                      <a:alpha val="60000"/>
                    </a:schemeClr>
                  </a:glow>
                </a:effectLst>
              </a:rPr>
              <a:t>Put on the whole armour of God, that ye may be able to stand against the wiles of the devil. For we wrestle not against flesh and blood, </a:t>
            </a:r>
          </a:p>
          <a:p>
            <a:r>
              <a:rPr lang="en-AU" sz="3600" dirty="0">
                <a:effectLst>
                  <a:glow rad="101600">
                    <a:schemeClr val="bg1">
                      <a:alpha val="60000"/>
                    </a:schemeClr>
                  </a:glow>
                </a:effectLst>
              </a:rPr>
              <a:t>but against principalities, against powers, against the rulers of the darkness of this </a:t>
            </a:r>
          </a:p>
          <a:p>
            <a:r>
              <a:rPr lang="en-AU" sz="3600" dirty="0">
                <a:effectLst>
                  <a:glow rad="101600">
                    <a:schemeClr val="bg1">
                      <a:alpha val="60000"/>
                    </a:schemeClr>
                  </a:glow>
                </a:effectLst>
              </a:rPr>
              <a:t>world, against spiritual wickedness </a:t>
            </a:r>
          </a:p>
          <a:p>
            <a:r>
              <a:rPr lang="en-AU" sz="3600" dirty="0">
                <a:effectLst>
                  <a:glow rad="101600">
                    <a:schemeClr val="bg1">
                      <a:alpha val="60000"/>
                    </a:schemeClr>
                  </a:glow>
                </a:effectLst>
              </a:rPr>
              <a:t>in high places.  </a:t>
            </a:r>
            <a:r>
              <a:rPr lang="en-AU" sz="3200" dirty="0">
                <a:effectLst>
                  <a:glow rad="101600">
                    <a:schemeClr val="bg1">
                      <a:alpha val="60000"/>
                    </a:schemeClr>
                  </a:glow>
                </a:effectLst>
              </a:rPr>
              <a:t>Eph. 6:11, 12.</a:t>
            </a:r>
          </a:p>
        </p:txBody>
      </p:sp>
      <p:sp>
        <p:nvSpPr>
          <p:cNvPr id="3" name="TextBox 2">
            <a:extLst>
              <a:ext uri="{FF2B5EF4-FFF2-40B4-BE49-F238E27FC236}">
                <a16:creationId xmlns:a16="http://schemas.microsoft.com/office/drawing/2014/main" id="{7671434F-2F5A-4AE0-9E60-BC113B987530}"/>
              </a:ext>
            </a:extLst>
          </p:cNvPr>
          <p:cNvSpPr txBox="1"/>
          <p:nvPr/>
        </p:nvSpPr>
        <p:spPr>
          <a:xfrm>
            <a:off x="623392" y="4653136"/>
            <a:ext cx="4483320" cy="1323439"/>
          </a:xfrm>
          <a:prstGeom prst="rect">
            <a:avLst/>
          </a:prstGeom>
          <a:noFill/>
        </p:spPr>
        <p:txBody>
          <a:bodyPr wrap="square" rtlCol="0">
            <a:spAutoFit/>
          </a:bodyPr>
          <a:lstStyle/>
          <a:p>
            <a:pPr algn="ctr"/>
            <a:r>
              <a:rPr lang="en-US" sz="4000" b="1" dirty="0">
                <a:effectLst>
                  <a:glow rad="101600">
                    <a:schemeClr val="bg1">
                      <a:alpha val="60000"/>
                    </a:schemeClr>
                  </a:glow>
                </a:effectLst>
              </a:rPr>
              <a:t>Words to live by </a:t>
            </a:r>
          </a:p>
          <a:p>
            <a:pPr algn="ctr"/>
            <a:r>
              <a:rPr lang="en-US" sz="4000" b="1" dirty="0">
                <a:effectLst>
                  <a:glow rad="101600">
                    <a:schemeClr val="bg1">
                      <a:alpha val="60000"/>
                    </a:schemeClr>
                  </a:glow>
                </a:effectLst>
              </a:rPr>
              <a:t>in the Last Days</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2471189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76E609-3F30-4A2F-9302-F02B18828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57A3D1E-D9B5-4452-ACE3-90332F407332}"/>
              </a:ext>
            </a:extLst>
          </p:cNvPr>
          <p:cNvSpPr txBox="1"/>
          <p:nvPr/>
        </p:nvSpPr>
        <p:spPr>
          <a:xfrm>
            <a:off x="2927648" y="980728"/>
            <a:ext cx="3456384" cy="1323439"/>
          </a:xfrm>
          <a:prstGeom prst="rect">
            <a:avLst/>
          </a:prstGeom>
          <a:noFill/>
        </p:spPr>
        <p:txBody>
          <a:bodyPr wrap="square" rtlCol="0">
            <a:spAutoFit/>
          </a:bodyPr>
          <a:lstStyle/>
          <a:p>
            <a:pPr algn="ctr"/>
            <a:r>
              <a:rPr lang="en-US" sz="4000" b="1" dirty="0">
                <a:effectLst>
                  <a:glow rad="101600">
                    <a:schemeClr val="bg1">
                      <a:alpha val="60000"/>
                    </a:schemeClr>
                  </a:glow>
                </a:effectLst>
              </a:rPr>
              <a:t>Who are </a:t>
            </a:r>
          </a:p>
          <a:p>
            <a:pPr algn="ctr"/>
            <a:r>
              <a:rPr lang="en-US" sz="4000" b="1" dirty="0">
                <a:effectLst>
                  <a:glow rad="101600">
                    <a:schemeClr val="bg1">
                      <a:alpha val="60000"/>
                    </a:schemeClr>
                  </a:glow>
                </a:effectLst>
              </a:rPr>
              <a:t>the Elect?</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2983204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29674-740B-4D45-BB8F-84102F1AB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944226B-6A60-42B9-96E7-E96E506C27C9}"/>
              </a:ext>
            </a:extLst>
          </p:cNvPr>
          <p:cNvSpPr txBox="1"/>
          <p:nvPr/>
        </p:nvSpPr>
        <p:spPr>
          <a:xfrm>
            <a:off x="550841" y="332656"/>
            <a:ext cx="5545159" cy="1605248"/>
          </a:xfrm>
          <a:prstGeom prst="rect">
            <a:avLst/>
          </a:prstGeom>
          <a:noFill/>
        </p:spPr>
        <p:txBody>
          <a:bodyPr wrap="square" rtlCol="0">
            <a:spAutoFit/>
          </a:bodyPr>
          <a:lstStyle/>
          <a:p>
            <a:pPr marL="608643" indent="-608643">
              <a:buAutoNum type="arabicPeriod"/>
            </a:pPr>
            <a:r>
              <a:rPr lang="en-AU" sz="3277" dirty="0">
                <a:effectLst>
                  <a:glow rad="101600">
                    <a:schemeClr val="bg1">
                      <a:alpha val="60000"/>
                    </a:schemeClr>
                  </a:glow>
                </a:effectLst>
              </a:rPr>
              <a:t>Sanctification by the Spirit</a:t>
            </a:r>
          </a:p>
          <a:p>
            <a:pPr marL="608643" indent="-608643">
              <a:buAutoNum type="arabicPeriod"/>
            </a:pPr>
            <a:r>
              <a:rPr lang="en-AU" sz="3277" dirty="0">
                <a:effectLst>
                  <a:glow rad="101600">
                    <a:schemeClr val="bg1">
                      <a:alpha val="60000"/>
                    </a:schemeClr>
                  </a:glow>
                </a:effectLst>
              </a:rPr>
              <a:t>Obedience</a:t>
            </a:r>
          </a:p>
          <a:p>
            <a:pPr marL="608643" indent="-608643">
              <a:buAutoNum type="arabicPeriod"/>
            </a:pPr>
            <a:r>
              <a:rPr lang="en-AU" sz="3277" dirty="0">
                <a:effectLst>
                  <a:glow rad="101600">
                    <a:schemeClr val="bg1">
                      <a:alpha val="60000"/>
                    </a:schemeClr>
                  </a:glow>
                </a:effectLst>
              </a:rPr>
              <a:t>Blood of Christ</a:t>
            </a:r>
            <a:endParaRPr lang="en-AU" sz="2621" dirty="0"/>
          </a:p>
        </p:txBody>
      </p:sp>
    </p:spTree>
    <p:extLst>
      <p:ext uri="{BB962C8B-B14F-4D97-AF65-F5344CB8AC3E}">
        <p14:creationId xmlns:p14="http://schemas.microsoft.com/office/powerpoint/2010/main" val="109155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6" descr="2774BB~1">
            <a:extLst>
              <a:ext uri="{FF2B5EF4-FFF2-40B4-BE49-F238E27FC236}">
                <a16:creationId xmlns:a16="http://schemas.microsoft.com/office/drawing/2014/main" id="{9A87FD70-C85A-48A9-A276-5782490EC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Text Box 4">
            <a:extLst>
              <a:ext uri="{FF2B5EF4-FFF2-40B4-BE49-F238E27FC236}">
                <a16:creationId xmlns:a16="http://schemas.microsoft.com/office/drawing/2014/main" id="{12CBB1BA-C0E0-47BB-98C3-846537C12DBE}"/>
              </a:ext>
            </a:extLst>
          </p:cNvPr>
          <p:cNvSpPr txBox="1">
            <a:spLocks noChangeArrowheads="1"/>
          </p:cNvSpPr>
          <p:nvPr/>
        </p:nvSpPr>
        <p:spPr bwMode="auto">
          <a:xfrm>
            <a:off x="335360" y="2420888"/>
            <a:ext cx="8928670" cy="2554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sz="3200" dirty="0">
                <a:effectLst>
                  <a:glow rad="101600">
                    <a:schemeClr val="bg1">
                      <a:alpha val="60000"/>
                    </a:schemeClr>
                  </a:glow>
                </a:effectLst>
                <a:latin typeface="+mn-lt"/>
              </a:rPr>
              <a:t>The gold is faith and love. </a:t>
            </a:r>
          </a:p>
          <a:p>
            <a:pPr algn="ctr" eaLnBrk="1" hangingPunct="1">
              <a:defRPr/>
            </a:pPr>
            <a:r>
              <a:rPr lang="en-US" sz="3200" dirty="0">
                <a:effectLst>
                  <a:glow rad="101600">
                    <a:schemeClr val="bg1">
                      <a:alpha val="60000"/>
                    </a:schemeClr>
                  </a:glow>
                </a:effectLst>
                <a:latin typeface="+mn-lt"/>
              </a:rPr>
              <a:t>The raiment is the righteousness of Christ. </a:t>
            </a:r>
          </a:p>
          <a:p>
            <a:pPr algn="ctr" eaLnBrk="1" hangingPunct="1">
              <a:defRPr/>
            </a:pPr>
            <a:r>
              <a:rPr lang="en-US" sz="3200" b="1" dirty="0">
                <a:solidFill>
                  <a:srgbClr val="FFFF00"/>
                </a:solidFill>
                <a:effectLst>
                  <a:glow rad="101600">
                    <a:schemeClr val="bg1">
                      <a:alpha val="60000"/>
                    </a:schemeClr>
                  </a:glow>
                </a:effectLst>
                <a:latin typeface="+mn-lt"/>
              </a:rPr>
              <a:t>The eye salve is the spiritual discernment, </a:t>
            </a:r>
          </a:p>
          <a:p>
            <a:pPr algn="ctr" eaLnBrk="1" hangingPunct="1">
              <a:defRPr/>
            </a:pPr>
            <a:r>
              <a:rPr lang="en-US" sz="3200" b="1" dirty="0">
                <a:solidFill>
                  <a:srgbClr val="FFFF00"/>
                </a:solidFill>
                <a:effectLst>
                  <a:glow rad="101600">
                    <a:schemeClr val="bg1">
                      <a:alpha val="60000"/>
                    </a:schemeClr>
                  </a:glow>
                </a:effectLst>
                <a:latin typeface="+mn-lt"/>
              </a:rPr>
              <a:t>which will enable you to see the wiles of Satan, </a:t>
            </a:r>
          </a:p>
          <a:p>
            <a:pPr algn="ctr" eaLnBrk="1" hangingPunct="1">
              <a:defRPr/>
            </a:pPr>
            <a:r>
              <a:rPr lang="en-US" sz="3200" b="1" dirty="0">
                <a:solidFill>
                  <a:srgbClr val="FFFF00"/>
                </a:solidFill>
                <a:effectLst>
                  <a:glow rad="101600">
                    <a:schemeClr val="bg1">
                      <a:alpha val="60000"/>
                    </a:schemeClr>
                  </a:glow>
                </a:effectLst>
                <a:latin typeface="+mn-lt"/>
              </a:rPr>
              <a:t>to detect sin and abhor it, to see truth and obey it.  </a:t>
            </a:r>
          </a:p>
        </p:txBody>
      </p:sp>
      <p:sp>
        <p:nvSpPr>
          <p:cNvPr id="129028" name="Text Box 7">
            <a:extLst>
              <a:ext uri="{FF2B5EF4-FFF2-40B4-BE49-F238E27FC236}">
                <a16:creationId xmlns:a16="http://schemas.microsoft.com/office/drawing/2014/main" id="{7289FEB0-2E3E-4D60-A1A9-38A8573D1A4B}"/>
              </a:ext>
            </a:extLst>
          </p:cNvPr>
          <p:cNvSpPr txBox="1">
            <a:spLocks noChangeArrowheads="1"/>
          </p:cNvSpPr>
          <p:nvPr/>
        </p:nvSpPr>
        <p:spPr bwMode="auto">
          <a:xfrm>
            <a:off x="3432176" y="1268413"/>
            <a:ext cx="35274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2800" dirty="0">
                <a:effectLst>
                  <a:glow rad="101600">
                    <a:schemeClr val="bg1">
                      <a:alpha val="60000"/>
                    </a:schemeClr>
                  </a:glow>
                </a:effectLst>
                <a:latin typeface="+mn-lt"/>
              </a:rPr>
              <a:t>5T 233</a:t>
            </a:r>
          </a:p>
        </p:txBody>
      </p:sp>
      <p:sp>
        <p:nvSpPr>
          <p:cNvPr id="129029" name="Text Box 8">
            <a:extLst>
              <a:ext uri="{FF2B5EF4-FFF2-40B4-BE49-F238E27FC236}">
                <a16:creationId xmlns:a16="http://schemas.microsoft.com/office/drawing/2014/main" id="{2AF9B40B-53FE-4A2D-9EDB-733464B4DD8C}"/>
              </a:ext>
            </a:extLst>
          </p:cNvPr>
          <p:cNvSpPr txBox="1">
            <a:spLocks noChangeArrowheads="1"/>
          </p:cNvSpPr>
          <p:nvPr/>
        </p:nvSpPr>
        <p:spPr bwMode="auto">
          <a:xfrm>
            <a:off x="1118655" y="188913"/>
            <a:ext cx="99546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3600" b="1" dirty="0">
                <a:effectLst>
                  <a:glow rad="101600">
                    <a:schemeClr val="bg1">
                      <a:alpha val="60000"/>
                    </a:schemeClr>
                  </a:glow>
                </a:effectLst>
                <a:latin typeface="+mn-lt"/>
              </a:rPr>
              <a:t>What saves the Laodicean Church from Deception?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2774BB~1">
            <a:extLst>
              <a:ext uri="{FF2B5EF4-FFF2-40B4-BE49-F238E27FC236}">
                <a16:creationId xmlns:a16="http://schemas.microsoft.com/office/drawing/2014/main" id="{219C5420-43F9-4039-ACAE-39A5FEF4E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Text Box 4">
            <a:extLst>
              <a:ext uri="{FF2B5EF4-FFF2-40B4-BE49-F238E27FC236}">
                <a16:creationId xmlns:a16="http://schemas.microsoft.com/office/drawing/2014/main" id="{5DBED6DF-9945-4D91-963A-BB6C93BB0D34}"/>
              </a:ext>
            </a:extLst>
          </p:cNvPr>
          <p:cNvSpPr txBox="1">
            <a:spLocks noChangeArrowheads="1"/>
          </p:cNvSpPr>
          <p:nvPr/>
        </p:nvSpPr>
        <p:spPr bwMode="auto">
          <a:xfrm>
            <a:off x="857672" y="2636912"/>
            <a:ext cx="10476656" cy="2554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NZ" sz="3200" b="1" dirty="0">
                <a:solidFill>
                  <a:srgbClr val="FFFF00"/>
                </a:solidFill>
                <a:effectLst>
                  <a:glow rad="101600">
                    <a:schemeClr val="bg1">
                      <a:alpha val="60000"/>
                    </a:schemeClr>
                  </a:glow>
                </a:effectLst>
                <a:latin typeface="+mn-lt"/>
              </a:rPr>
              <a:t>It is a lamentable fact that God's servants are not half as </a:t>
            </a:r>
          </a:p>
          <a:p>
            <a:pPr algn="ctr" eaLnBrk="1" hangingPunct="1">
              <a:defRPr/>
            </a:pPr>
            <a:r>
              <a:rPr lang="en-NZ" sz="3200" b="1" dirty="0">
                <a:solidFill>
                  <a:srgbClr val="FFFF00"/>
                </a:solidFill>
                <a:effectLst>
                  <a:glow rad="101600">
                    <a:schemeClr val="bg1">
                      <a:alpha val="60000"/>
                    </a:schemeClr>
                  </a:glow>
                </a:effectLst>
                <a:latin typeface="+mn-lt"/>
              </a:rPr>
              <a:t>much awake to the wiles of Satan as they should be. </a:t>
            </a:r>
          </a:p>
          <a:p>
            <a:pPr algn="ctr" eaLnBrk="1" hangingPunct="1">
              <a:defRPr/>
            </a:pPr>
            <a:r>
              <a:rPr lang="en-NZ" sz="3200" dirty="0">
                <a:effectLst>
                  <a:glow rad="101600">
                    <a:schemeClr val="bg1">
                      <a:alpha val="60000"/>
                    </a:schemeClr>
                  </a:glow>
                </a:effectLst>
                <a:latin typeface="+mn-lt"/>
              </a:rPr>
              <a:t>And instead of resisting the devil that he may flee from them, </a:t>
            </a:r>
          </a:p>
          <a:p>
            <a:pPr algn="ctr" eaLnBrk="1" hangingPunct="1">
              <a:defRPr/>
            </a:pPr>
            <a:r>
              <a:rPr lang="en-NZ" sz="3200" dirty="0">
                <a:effectLst>
                  <a:glow rad="101600">
                    <a:schemeClr val="bg1">
                      <a:alpha val="60000"/>
                    </a:schemeClr>
                  </a:glow>
                </a:effectLst>
                <a:latin typeface="+mn-lt"/>
              </a:rPr>
              <a:t>many are inclined to make a compromise </a:t>
            </a:r>
          </a:p>
          <a:p>
            <a:pPr algn="ctr" eaLnBrk="1" hangingPunct="1">
              <a:defRPr/>
            </a:pPr>
            <a:r>
              <a:rPr lang="en-NZ" sz="3200" dirty="0">
                <a:effectLst>
                  <a:glow rad="101600">
                    <a:schemeClr val="bg1">
                      <a:alpha val="60000"/>
                    </a:schemeClr>
                  </a:glow>
                </a:effectLst>
                <a:latin typeface="+mn-lt"/>
              </a:rPr>
              <a:t>with the powers of darkness.</a:t>
            </a:r>
            <a:endParaRPr lang="en-US" sz="3200" dirty="0">
              <a:effectLst>
                <a:glow rad="101600">
                  <a:schemeClr val="bg1">
                    <a:alpha val="60000"/>
                  </a:schemeClr>
                </a:glow>
              </a:effectLst>
              <a:latin typeface="+mn-lt"/>
            </a:endParaRPr>
          </a:p>
        </p:txBody>
      </p:sp>
      <p:sp>
        <p:nvSpPr>
          <p:cNvPr id="129028" name="Text Box 7">
            <a:extLst>
              <a:ext uri="{FF2B5EF4-FFF2-40B4-BE49-F238E27FC236}">
                <a16:creationId xmlns:a16="http://schemas.microsoft.com/office/drawing/2014/main" id="{96BC8CF0-AF9D-4351-AEB3-D173E8284A98}"/>
              </a:ext>
            </a:extLst>
          </p:cNvPr>
          <p:cNvSpPr txBox="1">
            <a:spLocks noChangeArrowheads="1"/>
          </p:cNvSpPr>
          <p:nvPr/>
        </p:nvSpPr>
        <p:spPr bwMode="auto">
          <a:xfrm>
            <a:off x="3432176" y="1268414"/>
            <a:ext cx="35274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NZ" sz="2800" dirty="0">
                <a:effectLst>
                  <a:glow rad="101600">
                    <a:schemeClr val="bg1">
                      <a:alpha val="60000"/>
                    </a:schemeClr>
                  </a:glow>
                </a:effectLst>
                <a:latin typeface="+mn-lt"/>
              </a:rPr>
              <a:t>3T 196</a:t>
            </a:r>
            <a:endParaRPr lang="en-US" sz="2800" dirty="0">
              <a:effectLst>
                <a:glow rad="101600">
                  <a:schemeClr val="bg1">
                    <a:alpha val="60000"/>
                  </a:schemeClr>
                </a:glow>
              </a:effectLst>
              <a:latin typeface="+mn-lt"/>
            </a:endParaRPr>
          </a:p>
        </p:txBody>
      </p:sp>
      <p:sp>
        <p:nvSpPr>
          <p:cNvPr id="129029" name="Text Box 8">
            <a:extLst>
              <a:ext uri="{FF2B5EF4-FFF2-40B4-BE49-F238E27FC236}">
                <a16:creationId xmlns:a16="http://schemas.microsoft.com/office/drawing/2014/main" id="{0555A6EB-7F7B-436C-952D-FE914713606F}"/>
              </a:ext>
            </a:extLst>
          </p:cNvPr>
          <p:cNvSpPr txBox="1">
            <a:spLocks noChangeArrowheads="1"/>
          </p:cNvSpPr>
          <p:nvPr/>
        </p:nvSpPr>
        <p:spPr bwMode="auto">
          <a:xfrm>
            <a:off x="623392" y="188913"/>
            <a:ext cx="100446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3600" b="1" dirty="0">
                <a:effectLst>
                  <a:glow rad="101600">
                    <a:schemeClr val="bg1">
                      <a:alpha val="60000"/>
                    </a:schemeClr>
                  </a:glow>
                </a:effectLst>
                <a:latin typeface="+mn-lt"/>
              </a:rPr>
              <a:t>We are not aware of the enemies tactics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2774BB~1">
            <a:extLst>
              <a:ext uri="{FF2B5EF4-FFF2-40B4-BE49-F238E27FC236}">
                <a16:creationId xmlns:a16="http://schemas.microsoft.com/office/drawing/2014/main" id="{3D575AA1-758C-405A-83ED-8541E0176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E96DE6C-32F1-4FF2-B1A2-CF544615B199}"/>
              </a:ext>
            </a:extLst>
          </p:cNvPr>
          <p:cNvSpPr txBox="1"/>
          <p:nvPr/>
        </p:nvSpPr>
        <p:spPr>
          <a:xfrm>
            <a:off x="119336" y="2532344"/>
            <a:ext cx="8496944" cy="2554545"/>
          </a:xfrm>
          <a:prstGeom prst="rect">
            <a:avLst/>
          </a:prstGeom>
          <a:noFill/>
        </p:spPr>
        <p:txBody>
          <a:bodyPr wrap="square" rtlCol="0">
            <a:spAutoFit/>
          </a:bodyPr>
          <a:lstStyle/>
          <a:p>
            <a:pPr algn="ctr"/>
            <a:r>
              <a:rPr lang="en-NZ" sz="3200" dirty="0">
                <a:effectLst>
                  <a:glow rad="101600">
                    <a:schemeClr val="bg1">
                      <a:alpha val="60000"/>
                    </a:schemeClr>
                  </a:glow>
                </a:effectLst>
              </a:rPr>
              <a:t>There is little enmity against Satan and his works, because there is so great ignorance concerning </a:t>
            </a:r>
          </a:p>
          <a:p>
            <a:pPr algn="ctr"/>
            <a:r>
              <a:rPr lang="en-NZ" sz="3200" dirty="0">
                <a:effectLst>
                  <a:glow rad="101600">
                    <a:schemeClr val="bg1">
                      <a:alpha val="60000"/>
                    </a:schemeClr>
                  </a:glow>
                </a:effectLst>
              </a:rPr>
              <a:t>his power and malice, and the vast extent of </a:t>
            </a:r>
          </a:p>
          <a:p>
            <a:pPr algn="ctr"/>
            <a:r>
              <a:rPr lang="en-NZ" sz="3200" dirty="0">
                <a:effectLst>
                  <a:glow rad="101600">
                    <a:schemeClr val="bg1">
                      <a:alpha val="60000"/>
                    </a:schemeClr>
                  </a:glow>
                </a:effectLst>
              </a:rPr>
              <a:t>his warfare against Christ and His church.  </a:t>
            </a:r>
            <a:r>
              <a:rPr lang="en-NZ" sz="3200" b="1" dirty="0">
                <a:solidFill>
                  <a:srgbClr val="FFFF00"/>
                </a:solidFill>
                <a:effectLst>
                  <a:glow rad="101600">
                    <a:schemeClr val="bg1">
                      <a:alpha val="60000"/>
                    </a:schemeClr>
                  </a:glow>
                </a:effectLst>
              </a:rPr>
              <a:t>Multitudes are deluded here.</a:t>
            </a:r>
            <a:endParaRPr lang="en-NZ" sz="3200" b="1" dirty="0">
              <a:solidFill>
                <a:srgbClr val="FFFF00"/>
              </a:solidFill>
            </a:endParaRPr>
          </a:p>
        </p:txBody>
      </p:sp>
      <p:sp>
        <p:nvSpPr>
          <p:cNvPr id="4" name="TextBox 3">
            <a:extLst>
              <a:ext uri="{FF2B5EF4-FFF2-40B4-BE49-F238E27FC236}">
                <a16:creationId xmlns:a16="http://schemas.microsoft.com/office/drawing/2014/main" id="{CC01A232-FF27-4759-AD91-59FD0B427A23}"/>
              </a:ext>
            </a:extLst>
          </p:cNvPr>
          <p:cNvSpPr txBox="1"/>
          <p:nvPr/>
        </p:nvSpPr>
        <p:spPr>
          <a:xfrm>
            <a:off x="911425" y="190837"/>
            <a:ext cx="10369151" cy="646331"/>
          </a:xfrm>
          <a:prstGeom prst="rect">
            <a:avLst/>
          </a:prstGeom>
          <a:noFill/>
        </p:spPr>
        <p:txBody>
          <a:bodyPr wrap="square" rtlCol="0">
            <a:spAutoFit/>
          </a:bodyPr>
          <a:lstStyle/>
          <a:p>
            <a:pPr algn="ctr"/>
            <a:r>
              <a:rPr lang="en-US" sz="3600" b="1" dirty="0">
                <a:effectLst>
                  <a:glow rad="101600">
                    <a:schemeClr val="bg1">
                      <a:alpha val="60000"/>
                    </a:schemeClr>
                  </a:glow>
                </a:effectLst>
              </a:rPr>
              <a:t>Little awareness and resistance because of ignorance</a:t>
            </a:r>
            <a:endParaRPr lang="en-NZ" sz="3600" b="1" dirty="0">
              <a:effectLst>
                <a:glow rad="101600">
                  <a:schemeClr val="bg1">
                    <a:alpha val="60000"/>
                  </a:schemeClr>
                </a:glow>
              </a:effectLst>
            </a:endParaRPr>
          </a:p>
        </p:txBody>
      </p:sp>
      <p:sp>
        <p:nvSpPr>
          <p:cNvPr id="5" name="TextBox 4">
            <a:extLst>
              <a:ext uri="{FF2B5EF4-FFF2-40B4-BE49-F238E27FC236}">
                <a16:creationId xmlns:a16="http://schemas.microsoft.com/office/drawing/2014/main" id="{149C8EB0-1BEC-4D21-8832-AE23CE10E4FC}"/>
              </a:ext>
            </a:extLst>
          </p:cNvPr>
          <p:cNvSpPr txBox="1"/>
          <p:nvPr/>
        </p:nvSpPr>
        <p:spPr>
          <a:xfrm>
            <a:off x="3215680" y="1274769"/>
            <a:ext cx="2595606" cy="523220"/>
          </a:xfrm>
          <a:prstGeom prst="rect">
            <a:avLst/>
          </a:prstGeom>
          <a:noFill/>
        </p:spPr>
        <p:txBody>
          <a:bodyPr wrap="square" rtlCol="0">
            <a:spAutoFit/>
          </a:bodyPr>
          <a:lstStyle/>
          <a:p>
            <a:pPr algn="ctr"/>
            <a:r>
              <a:rPr lang="en-US" sz="2800" dirty="0">
                <a:effectLst>
                  <a:glow rad="101600">
                    <a:schemeClr val="bg1">
                      <a:alpha val="60000"/>
                    </a:schemeClr>
                  </a:glow>
                </a:effectLst>
              </a:rPr>
              <a:t>GC 507</a:t>
            </a:r>
            <a:endParaRPr lang="en-NZ" sz="2800" dirty="0">
              <a:effectLst>
                <a:glow rad="101600">
                  <a:schemeClr val="bg1">
                    <a:alpha val="60000"/>
                  </a:schemeClr>
                </a:glow>
              </a:effectLst>
            </a:endParaRPr>
          </a:p>
        </p:txBody>
      </p:sp>
    </p:spTree>
    <p:extLst>
      <p:ext uri="{BB962C8B-B14F-4D97-AF65-F5344CB8AC3E}">
        <p14:creationId xmlns:p14="http://schemas.microsoft.com/office/powerpoint/2010/main" val="1170747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780186-6A20-4524-B056-F7253F9AD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94" y="0"/>
            <a:ext cx="12261494" cy="6858000"/>
          </a:xfrm>
          <a:prstGeom prst="rect">
            <a:avLst/>
          </a:prstGeom>
        </p:spPr>
      </p:pic>
      <p:sp>
        <p:nvSpPr>
          <p:cNvPr id="4" name="TextBox 3">
            <a:extLst>
              <a:ext uri="{FF2B5EF4-FFF2-40B4-BE49-F238E27FC236}">
                <a16:creationId xmlns:a16="http://schemas.microsoft.com/office/drawing/2014/main" id="{0C1D4DB6-D356-454B-A6DB-D2CA05EC6D5E}"/>
              </a:ext>
            </a:extLst>
          </p:cNvPr>
          <p:cNvSpPr txBox="1"/>
          <p:nvPr/>
        </p:nvSpPr>
        <p:spPr>
          <a:xfrm>
            <a:off x="7032104" y="4005064"/>
            <a:ext cx="4478885" cy="1692771"/>
          </a:xfrm>
          <a:prstGeom prst="rect">
            <a:avLst/>
          </a:prstGeom>
          <a:noFill/>
        </p:spPr>
        <p:txBody>
          <a:bodyPr wrap="square" rtlCol="0">
            <a:spAutoFit/>
          </a:bodyPr>
          <a:lstStyle/>
          <a:p>
            <a:pPr algn="ctr"/>
            <a:r>
              <a:rPr lang="en-NZ" sz="3600" dirty="0">
                <a:effectLst>
                  <a:glow rad="101600">
                    <a:schemeClr val="bg1">
                      <a:alpha val="60000"/>
                    </a:schemeClr>
                  </a:glow>
                </a:effectLst>
              </a:rPr>
              <a:t>…for that is delivered </a:t>
            </a:r>
          </a:p>
          <a:p>
            <a:pPr algn="ctr"/>
            <a:r>
              <a:rPr lang="en-NZ" sz="3600" dirty="0">
                <a:effectLst>
                  <a:glow rad="101600">
                    <a:schemeClr val="bg1">
                      <a:alpha val="60000"/>
                    </a:schemeClr>
                  </a:glow>
                </a:effectLst>
              </a:rPr>
              <a:t>unto me…  </a:t>
            </a:r>
          </a:p>
          <a:p>
            <a:pPr algn="ctr"/>
            <a:r>
              <a:rPr lang="en-NZ" sz="3200" dirty="0">
                <a:effectLst>
                  <a:glow rad="101600">
                    <a:schemeClr val="bg1">
                      <a:alpha val="60000"/>
                    </a:schemeClr>
                  </a:glow>
                </a:effectLst>
              </a:rPr>
              <a:t>Lu. 4:6.</a:t>
            </a:r>
            <a:endParaRPr lang="en-AU" sz="2621" dirty="0"/>
          </a:p>
        </p:txBody>
      </p:sp>
      <p:sp>
        <p:nvSpPr>
          <p:cNvPr id="2" name="TextBox 1">
            <a:extLst>
              <a:ext uri="{FF2B5EF4-FFF2-40B4-BE49-F238E27FC236}">
                <a16:creationId xmlns:a16="http://schemas.microsoft.com/office/drawing/2014/main" id="{B157DBE7-6718-4CFF-9121-E467FA0A1A18}"/>
              </a:ext>
            </a:extLst>
          </p:cNvPr>
          <p:cNvSpPr txBox="1"/>
          <p:nvPr/>
        </p:nvSpPr>
        <p:spPr>
          <a:xfrm>
            <a:off x="816302" y="404664"/>
            <a:ext cx="8592066" cy="707886"/>
          </a:xfrm>
          <a:prstGeom prst="rect">
            <a:avLst/>
          </a:prstGeom>
          <a:noFill/>
        </p:spPr>
        <p:txBody>
          <a:bodyPr wrap="square" rtlCol="0">
            <a:spAutoFit/>
          </a:bodyPr>
          <a:lstStyle/>
          <a:p>
            <a:pPr algn="ctr"/>
            <a:r>
              <a:rPr lang="en-US" sz="4000" b="1" dirty="0">
                <a:effectLst>
                  <a:glow rad="101600">
                    <a:schemeClr val="bg1">
                      <a:alpha val="60000"/>
                    </a:schemeClr>
                  </a:glow>
                </a:effectLst>
              </a:rPr>
              <a:t>Satan has Usurped Control of the World</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3723296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0504047X1.jpg">
            <a:extLst>
              <a:ext uri="{FF2B5EF4-FFF2-40B4-BE49-F238E27FC236}">
                <a16:creationId xmlns:a16="http://schemas.microsoft.com/office/drawing/2014/main" id="{37DA5422-A194-4660-90DE-24D3CF144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 y="8440"/>
            <a:ext cx="12186412" cy="68495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858EA6-DA6A-4CD8-9400-9A4E672DE56B}"/>
              </a:ext>
            </a:extLst>
          </p:cNvPr>
          <p:cNvSpPr txBox="1"/>
          <p:nvPr/>
        </p:nvSpPr>
        <p:spPr>
          <a:xfrm>
            <a:off x="47328" y="2132856"/>
            <a:ext cx="4601302" cy="2342308"/>
          </a:xfrm>
          <a:prstGeom prst="rect">
            <a:avLst/>
          </a:prstGeom>
          <a:noFill/>
        </p:spPr>
        <p:txBody>
          <a:bodyPr wrap="square" rtlCol="0">
            <a:spAutoFit/>
          </a:bodyPr>
          <a:lstStyle/>
          <a:p>
            <a:pPr algn="ctr"/>
            <a:r>
              <a:rPr lang="en-NZ" sz="4000" dirty="0">
                <a:effectLst>
                  <a:glow rad="101600">
                    <a:schemeClr val="bg1">
                      <a:alpha val="60000"/>
                    </a:schemeClr>
                  </a:glow>
                </a:effectLst>
              </a:rPr>
              <a:t>…the prince </a:t>
            </a:r>
          </a:p>
          <a:p>
            <a:pPr algn="ctr"/>
            <a:r>
              <a:rPr lang="en-NZ" sz="4000" dirty="0">
                <a:effectLst>
                  <a:glow rad="101600">
                    <a:schemeClr val="bg1">
                      <a:alpha val="60000"/>
                    </a:schemeClr>
                  </a:glow>
                </a:effectLst>
              </a:rPr>
              <a:t>of this world… </a:t>
            </a:r>
          </a:p>
          <a:p>
            <a:pPr algn="ctr"/>
            <a:r>
              <a:rPr lang="en-NZ" sz="3600" dirty="0">
                <a:effectLst>
                  <a:glow rad="101600">
                    <a:schemeClr val="bg1">
                      <a:alpha val="60000"/>
                    </a:schemeClr>
                  </a:glow>
                </a:effectLst>
              </a:rPr>
              <a:t>Jn. 14:30.</a:t>
            </a:r>
            <a:endParaRPr lang="en-AU" sz="3600" dirty="0">
              <a:effectLst>
                <a:glow rad="101600">
                  <a:schemeClr val="bg1">
                    <a:alpha val="60000"/>
                  </a:schemeClr>
                </a:glow>
              </a:effectLst>
            </a:endParaRPr>
          </a:p>
          <a:p>
            <a:pPr algn="ctr"/>
            <a:endParaRPr lang="en-AU" sz="2621" dirty="0"/>
          </a:p>
        </p:txBody>
      </p:sp>
    </p:spTree>
    <p:extLst>
      <p:ext uri="{BB962C8B-B14F-4D97-AF65-F5344CB8AC3E}">
        <p14:creationId xmlns:p14="http://schemas.microsoft.com/office/powerpoint/2010/main" val="3987689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2774B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704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23392" y="2708920"/>
            <a:ext cx="8026401" cy="2062103"/>
          </a:xfrm>
          <a:prstGeom prst="rect">
            <a:avLst/>
          </a:prstGeom>
          <a:noFill/>
        </p:spPr>
        <p:txBody>
          <a:bodyPr wrap="square" rtlCol="0">
            <a:spAutoFit/>
          </a:bodyPr>
          <a:lstStyle/>
          <a:p>
            <a:pPr algn="ctr"/>
            <a:r>
              <a:rPr lang="en-NZ" sz="3200" dirty="0">
                <a:effectLst>
                  <a:glow rad="101600">
                    <a:schemeClr val="bg1">
                      <a:alpha val="60000"/>
                    </a:schemeClr>
                  </a:glow>
                </a:effectLst>
              </a:rPr>
              <a:t>Today the signs of the times declare </a:t>
            </a:r>
          </a:p>
          <a:p>
            <a:pPr algn="ctr"/>
            <a:r>
              <a:rPr lang="en-NZ" sz="3200" dirty="0">
                <a:effectLst>
                  <a:glow rad="101600">
                    <a:schemeClr val="bg1">
                      <a:alpha val="60000"/>
                    </a:schemeClr>
                  </a:glow>
                </a:effectLst>
              </a:rPr>
              <a:t>that we are standing on the threshold </a:t>
            </a:r>
          </a:p>
          <a:p>
            <a:pPr algn="ctr"/>
            <a:r>
              <a:rPr lang="en-NZ" sz="3200" dirty="0">
                <a:effectLst>
                  <a:glow rad="101600">
                    <a:schemeClr val="bg1">
                      <a:alpha val="60000"/>
                    </a:schemeClr>
                  </a:glow>
                </a:effectLst>
              </a:rPr>
              <a:t>of great and solemn events. </a:t>
            </a:r>
          </a:p>
          <a:p>
            <a:pPr algn="ctr"/>
            <a:r>
              <a:rPr lang="en-NZ" sz="3200" dirty="0">
                <a:effectLst>
                  <a:glow rad="101600">
                    <a:schemeClr val="bg1">
                      <a:alpha val="60000"/>
                    </a:schemeClr>
                  </a:glow>
                </a:effectLst>
              </a:rPr>
              <a:t>Everything in our world is in agitation. </a:t>
            </a:r>
          </a:p>
        </p:txBody>
      </p:sp>
      <p:sp>
        <p:nvSpPr>
          <p:cNvPr id="6" name="TextBox 5"/>
          <p:cNvSpPr txBox="1"/>
          <p:nvPr/>
        </p:nvSpPr>
        <p:spPr>
          <a:xfrm>
            <a:off x="3029802" y="1320800"/>
            <a:ext cx="3345597" cy="523220"/>
          </a:xfrm>
          <a:prstGeom prst="rect">
            <a:avLst/>
          </a:prstGeom>
          <a:noFill/>
        </p:spPr>
        <p:txBody>
          <a:bodyPr wrap="square" rtlCol="0">
            <a:spAutoFit/>
          </a:bodyPr>
          <a:lstStyle/>
          <a:p>
            <a:pPr algn="ctr"/>
            <a:r>
              <a:rPr lang="en-NZ" sz="2800" dirty="0">
                <a:effectLst>
                  <a:glow rad="101600">
                    <a:schemeClr val="bg1">
                      <a:alpha val="60000"/>
                    </a:schemeClr>
                  </a:glow>
                </a:effectLst>
              </a:rPr>
              <a:t>Ed 179</a:t>
            </a:r>
          </a:p>
        </p:txBody>
      </p:sp>
      <p:sp>
        <p:nvSpPr>
          <p:cNvPr id="8" name="TextBox 7"/>
          <p:cNvSpPr txBox="1"/>
          <p:nvPr/>
        </p:nvSpPr>
        <p:spPr>
          <a:xfrm>
            <a:off x="1803400" y="139700"/>
            <a:ext cx="8026400" cy="646331"/>
          </a:xfrm>
          <a:prstGeom prst="rect">
            <a:avLst/>
          </a:prstGeom>
          <a:noFill/>
        </p:spPr>
        <p:txBody>
          <a:bodyPr wrap="square" rtlCol="0">
            <a:spAutoFit/>
          </a:bodyPr>
          <a:lstStyle/>
          <a:p>
            <a:pPr algn="ctr"/>
            <a:r>
              <a:rPr lang="en-NZ" sz="3600" b="1" dirty="0">
                <a:effectLst>
                  <a:glow rad="101600">
                    <a:schemeClr val="bg1">
                      <a:alpha val="60000"/>
                    </a:schemeClr>
                  </a:glow>
                </a:effectLst>
              </a:rPr>
              <a:t>The Signs of the Times</a:t>
            </a:r>
          </a:p>
        </p:txBody>
      </p:sp>
    </p:spTree>
    <p:extLst>
      <p:ext uri="{BB962C8B-B14F-4D97-AF65-F5344CB8AC3E}">
        <p14:creationId xmlns:p14="http://schemas.microsoft.com/office/powerpoint/2010/main" val="1233818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D4D8D6-90DB-49BB-A11D-95E1972D8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extBox 1">
            <a:extLst>
              <a:ext uri="{FF2B5EF4-FFF2-40B4-BE49-F238E27FC236}">
                <a16:creationId xmlns:a16="http://schemas.microsoft.com/office/drawing/2014/main" id="{A10CD9EB-5957-4923-B0C1-5D5153D79844}"/>
              </a:ext>
            </a:extLst>
          </p:cNvPr>
          <p:cNvSpPr txBox="1"/>
          <p:nvPr/>
        </p:nvSpPr>
        <p:spPr>
          <a:xfrm>
            <a:off x="407368" y="1916832"/>
            <a:ext cx="6408712" cy="4524315"/>
          </a:xfrm>
          <a:prstGeom prst="rect">
            <a:avLst/>
          </a:prstGeom>
          <a:noFill/>
        </p:spPr>
        <p:txBody>
          <a:bodyPr wrap="square" rtlCol="0">
            <a:spAutoFit/>
          </a:bodyPr>
          <a:lstStyle/>
          <a:p>
            <a:pPr algn="ctr"/>
            <a:r>
              <a:rPr lang="en-US" sz="1475" b="1" baseline="30000" dirty="0"/>
              <a:t> </a:t>
            </a:r>
            <a:r>
              <a:rPr lang="en-US" sz="3600" dirty="0">
                <a:effectLst>
                  <a:glow rad="101600">
                    <a:schemeClr val="bg1">
                      <a:alpha val="60000"/>
                    </a:schemeClr>
                  </a:glow>
                </a:effectLst>
              </a:rPr>
              <a:t>Know ye not, that to whom ye yield yourselves servants to obey, </a:t>
            </a:r>
            <a:r>
              <a:rPr lang="en-US" sz="3600" b="1" dirty="0">
                <a:solidFill>
                  <a:srgbClr val="FFFF00"/>
                </a:solidFill>
                <a:effectLst>
                  <a:glow rad="101600">
                    <a:schemeClr val="bg1">
                      <a:alpha val="60000"/>
                    </a:schemeClr>
                  </a:glow>
                </a:effectLst>
              </a:rPr>
              <a:t>his servants ye are </a:t>
            </a:r>
          </a:p>
          <a:p>
            <a:pPr algn="ctr"/>
            <a:r>
              <a:rPr lang="en-US" sz="3600" b="1" dirty="0">
                <a:solidFill>
                  <a:srgbClr val="FFFF00"/>
                </a:solidFill>
                <a:effectLst>
                  <a:glow rad="101600">
                    <a:schemeClr val="bg1">
                      <a:alpha val="60000"/>
                    </a:schemeClr>
                  </a:glow>
                </a:effectLst>
              </a:rPr>
              <a:t>to whom ye obey; </a:t>
            </a:r>
          </a:p>
          <a:p>
            <a:pPr algn="ctr"/>
            <a:r>
              <a:rPr lang="en-US" sz="3600" dirty="0">
                <a:effectLst>
                  <a:glow rad="101600">
                    <a:schemeClr val="bg1">
                      <a:alpha val="60000"/>
                    </a:schemeClr>
                  </a:glow>
                </a:effectLst>
              </a:rPr>
              <a:t>whether of sin unto death, </a:t>
            </a:r>
          </a:p>
          <a:p>
            <a:pPr algn="ctr"/>
            <a:r>
              <a:rPr lang="en-US" sz="3600" dirty="0">
                <a:effectLst>
                  <a:glow rad="101600">
                    <a:schemeClr val="bg1">
                      <a:alpha val="60000"/>
                    </a:schemeClr>
                  </a:glow>
                </a:effectLst>
              </a:rPr>
              <a:t>or of obedience </a:t>
            </a:r>
          </a:p>
          <a:p>
            <a:pPr algn="ctr"/>
            <a:r>
              <a:rPr lang="en-US" sz="3600" dirty="0">
                <a:effectLst>
                  <a:glow rad="101600">
                    <a:schemeClr val="bg1">
                      <a:alpha val="60000"/>
                    </a:schemeClr>
                  </a:glow>
                </a:effectLst>
              </a:rPr>
              <a:t>unto righteousness?  </a:t>
            </a:r>
          </a:p>
          <a:p>
            <a:pPr algn="ctr"/>
            <a:r>
              <a:rPr lang="en-US" sz="3200" dirty="0">
                <a:effectLst>
                  <a:glow rad="101600">
                    <a:schemeClr val="bg1">
                      <a:alpha val="60000"/>
                    </a:schemeClr>
                  </a:glow>
                </a:effectLst>
              </a:rPr>
              <a:t>Rom. 6:16.</a:t>
            </a:r>
            <a:endParaRPr lang="en-NZ" sz="3200" dirty="0">
              <a:effectLst>
                <a:glow rad="101600">
                  <a:schemeClr val="bg1">
                    <a:alpha val="60000"/>
                  </a:schemeClr>
                </a:glow>
              </a:effectLst>
            </a:endParaRPr>
          </a:p>
        </p:txBody>
      </p:sp>
      <p:sp>
        <p:nvSpPr>
          <p:cNvPr id="4" name="TextBox 3">
            <a:extLst>
              <a:ext uri="{FF2B5EF4-FFF2-40B4-BE49-F238E27FC236}">
                <a16:creationId xmlns:a16="http://schemas.microsoft.com/office/drawing/2014/main" id="{E86BE6EF-54DD-4F00-84B2-031C7FA2DD76}"/>
              </a:ext>
            </a:extLst>
          </p:cNvPr>
          <p:cNvSpPr txBox="1"/>
          <p:nvPr/>
        </p:nvSpPr>
        <p:spPr>
          <a:xfrm>
            <a:off x="479376" y="476672"/>
            <a:ext cx="7019105" cy="707886"/>
          </a:xfrm>
          <a:prstGeom prst="rect">
            <a:avLst/>
          </a:prstGeom>
          <a:noFill/>
        </p:spPr>
        <p:txBody>
          <a:bodyPr wrap="square" rtlCol="0">
            <a:spAutoFit/>
          </a:bodyPr>
          <a:lstStyle/>
          <a:p>
            <a:pPr algn="ctr"/>
            <a:r>
              <a:rPr lang="en-US" sz="4000" b="1" dirty="0">
                <a:effectLst>
                  <a:glow rad="101600">
                    <a:schemeClr val="bg1">
                      <a:alpha val="60000"/>
                    </a:schemeClr>
                  </a:glow>
                </a:effectLst>
              </a:rPr>
              <a:t>Why does Satan rule the World?</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3191246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1E0F0A-5C5C-40B9-A913-C4EC3BAAF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6" y="2214"/>
            <a:ext cx="12192000" cy="6857999"/>
          </a:xfrm>
          <a:prstGeom prst="rect">
            <a:avLst/>
          </a:prstGeom>
        </p:spPr>
      </p:pic>
      <p:sp>
        <p:nvSpPr>
          <p:cNvPr id="2" name="TextBox 1">
            <a:extLst>
              <a:ext uri="{FF2B5EF4-FFF2-40B4-BE49-F238E27FC236}">
                <a16:creationId xmlns:a16="http://schemas.microsoft.com/office/drawing/2014/main" id="{A10CD9EB-5957-4923-B0C1-5D5153D79844}"/>
              </a:ext>
            </a:extLst>
          </p:cNvPr>
          <p:cNvSpPr txBox="1"/>
          <p:nvPr/>
        </p:nvSpPr>
        <p:spPr>
          <a:xfrm>
            <a:off x="1848644" y="2072206"/>
            <a:ext cx="4837266" cy="319318"/>
          </a:xfrm>
          <a:prstGeom prst="rect">
            <a:avLst/>
          </a:prstGeom>
          <a:noFill/>
        </p:spPr>
        <p:txBody>
          <a:bodyPr wrap="square" rtlCol="0">
            <a:spAutoFit/>
          </a:bodyPr>
          <a:lstStyle/>
          <a:p>
            <a:pPr algn="ctr"/>
            <a:r>
              <a:rPr lang="en-US" sz="1475" b="1" baseline="30000" dirty="0"/>
              <a:t> </a:t>
            </a:r>
            <a:endParaRPr lang="en-NZ" sz="2949" dirty="0">
              <a:effectLst>
                <a:glow rad="101600">
                  <a:schemeClr val="bg1">
                    <a:alpha val="60000"/>
                  </a:schemeClr>
                </a:glow>
              </a:effectLst>
            </a:endParaRPr>
          </a:p>
        </p:txBody>
      </p:sp>
      <p:sp>
        <p:nvSpPr>
          <p:cNvPr id="4" name="TextBox 3">
            <a:extLst>
              <a:ext uri="{FF2B5EF4-FFF2-40B4-BE49-F238E27FC236}">
                <a16:creationId xmlns:a16="http://schemas.microsoft.com/office/drawing/2014/main" id="{E86BE6EF-54DD-4F00-84B2-031C7FA2DD76}"/>
              </a:ext>
            </a:extLst>
          </p:cNvPr>
          <p:cNvSpPr txBox="1"/>
          <p:nvPr/>
        </p:nvSpPr>
        <p:spPr>
          <a:xfrm>
            <a:off x="551384" y="503704"/>
            <a:ext cx="6840760" cy="707886"/>
          </a:xfrm>
          <a:prstGeom prst="rect">
            <a:avLst/>
          </a:prstGeom>
          <a:noFill/>
        </p:spPr>
        <p:txBody>
          <a:bodyPr wrap="square" rtlCol="0">
            <a:spAutoFit/>
          </a:bodyPr>
          <a:lstStyle/>
          <a:p>
            <a:pPr algn="ctr"/>
            <a:r>
              <a:rPr lang="en-US" sz="4000" b="1" dirty="0">
                <a:effectLst>
                  <a:glow rad="101600">
                    <a:schemeClr val="bg1">
                      <a:alpha val="60000"/>
                    </a:schemeClr>
                  </a:glow>
                </a:effectLst>
              </a:rPr>
              <a:t>We give our allegiance to Satan</a:t>
            </a:r>
            <a:endParaRPr lang="en-NZ" sz="4000" b="1" dirty="0">
              <a:effectLst>
                <a:glow rad="101600">
                  <a:schemeClr val="bg1">
                    <a:alpha val="60000"/>
                  </a:schemeClr>
                </a:glow>
              </a:effectLst>
            </a:endParaRPr>
          </a:p>
        </p:txBody>
      </p:sp>
      <p:sp>
        <p:nvSpPr>
          <p:cNvPr id="6" name="TextBox 5">
            <a:extLst>
              <a:ext uri="{FF2B5EF4-FFF2-40B4-BE49-F238E27FC236}">
                <a16:creationId xmlns:a16="http://schemas.microsoft.com/office/drawing/2014/main" id="{95A8B20C-39C4-493F-B432-85655035CA0E}"/>
              </a:ext>
            </a:extLst>
          </p:cNvPr>
          <p:cNvSpPr txBox="1"/>
          <p:nvPr/>
        </p:nvSpPr>
        <p:spPr>
          <a:xfrm>
            <a:off x="495236" y="2115488"/>
            <a:ext cx="6337535" cy="3970318"/>
          </a:xfrm>
          <a:prstGeom prst="rect">
            <a:avLst/>
          </a:prstGeom>
          <a:noFill/>
        </p:spPr>
        <p:txBody>
          <a:bodyPr wrap="square" rtlCol="0">
            <a:spAutoFit/>
          </a:bodyPr>
          <a:lstStyle/>
          <a:p>
            <a:pPr algn="ctr"/>
            <a:r>
              <a:rPr lang="en-US" sz="3600" dirty="0">
                <a:effectLst>
                  <a:glow rad="101600">
                    <a:schemeClr val="bg1">
                      <a:alpha val="60000"/>
                    </a:schemeClr>
                  </a:glow>
                </a:effectLst>
              </a:rPr>
              <a:t>While they promise them liberty, they themselves are the </a:t>
            </a:r>
          </a:p>
          <a:p>
            <a:pPr algn="ctr"/>
            <a:r>
              <a:rPr lang="en-US" sz="3600" dirty="0">
                <a:effectLst>
                  <a:glow rad="101600">
                    <a:schemeClr val="bg1">
                      <a:alpha val="60000"/>
                    </a:schemeClr>
                  </a:glow>
                </a:effectLst>
              </a:rPr>
              <a:t>servants of corruption: </a:t>
            </a:r>
          </a:p>
          <a:p>
            <a:pPr algn="ctr"/>
            <a:r>
              <a:rPr lang="en-US" sz="3600" b="1" dirty="0">
                <a:solidFill>
                  <a:srgbClr val="FFFF00"/>
                </a:solidFill>
                <a:effectLst>
                  <a:glow rad="101600">
                    <a:schemeClr val="bg1">
                      <a:alpha val="60000"/>
                    </a:schemeClr>
                  </a:glow>
                </a:effectLst>
              </a:rPr>
              <a:t>for of whom a man is overcome, of the same is he </a:t>
            </a:r>
          </a:p>
          <a:p>
            <a:pPr algn="ctr"/>
            <a:r>
              <a:rPr lang="en-US" sz="3600" b="1" dirty="0">
                <a:solidFill>
                  <a:srgbClr val="FFFF00"/>
                </a:solidFill>
                <a:effectLst>
                  <a:glow rad="101600">
                    <a:schemeClr val="bg1">
                      <a:alpha val="60000"/>
                    </a:schemeClr>
                  </a:glow>
                </a:effectLst>
              </a:rPr>
              <a:t>brought in bondage. </a:t>
            </a:r>
          </a:p>
          <a:p>
            <a:pPr algn="ctr"/>
            <a:r>
              <a:rPr lang="en-US" sz="3200" dirty="0">
                <a:effectLst>
                  <a:glow rad="101600">
                    <a:schemeClr val="bg1">
                      <a:alpha val="60000"/>
                    </a:schemeClr>
                  </a:glow>
                </a:effectLst>
              </a:rPr>
              <a:t>2 Pet. 2:19.</a:t>
            </a:r>
            <a:endParaRPr lang="en-NZ" sz="3200" dirty="0">
              <a:effectLst>
                <a:glow rad="101600">
                  <a:schemeClr val="bg1">
                    <a:alpha val="60000"/>
                  </a:schemeClr>
                </a:glow>
              </a:effectLst>
            </a:endParaRPr>
          </a:p>
        </p:txBody>
      </p:sp>
    </p:spTree>
    <p:extLst>
      <p:ext uri="{BB962C8B-B14F-4D97-AF65-F5344CB8AC3E}">
        <p14:creationId xmlns:p14="http://schemas.microsoft.com/office/powerpoint/2010/main" val="4127810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4E1C8D-6956-4D9B-843E-E8DF96538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6" y="44624"/>
            <a:ext cx="12223046" cy="6813376"/>
          </a:xfrm>
          <a:prstGeom prst="rect">
            <a:avLst/>
          </a:prstGeom>
        </p:spPr>
      </p:pic>
      <p:sp>
        <p:nvSpPr>
          <p:cNvPr id="4" name="TextBox 3">
            <a:extLst>
              <a:ext uri="{FF2B5EF4-FFF2-40B4-BE49-F238E27FC236}">
                <a16:creationId xmlns:a16="http://schemas.microsoft.com/office/drawing/2014/main" id="{D9150857-D9B0-4CEA-87A6-18666247B5CA}"/>
              </a:ext>
            </a:extLst>
          </p:cNvPr>
          <p:cNvSpPr txBox="1"/>
          <p:nvPr/>
        </p:nvSpPr>
        <p:spPr>
          <a:xfrm>
            <a:off x="2351584" y="836712"/>
            <a:ext cx="4608512" cy="1323439"/>
          </a:xfrm>
          <a:prstGeom prst="rect">
            <a:avLst/>
          </a:prstGeom>
          <a:noFill/>
        </p:spPr>
        <p:txBody>
          <a:bodyPr wrap="square" rtlCol="0">
            <a:spAutoFit/>
          </a:bodyPr>
          <a:lstStyle/>
          <a:p>
            <a:pPr algn="ctr"/>
            <a:r>
              <a:rPr lang="en-NZ" sz="4000" dirty="0">
                <a:effectLst>
                  <a:glow rad="101600">
                    <a:schemeClr val="bg1">
                      <a:alpha val="60000"/>
                    </a:schemeClr>
                  </a:glow>
                  <a:outerShdw blurRad="50800" dist="38100" dir="2700000" algn="tl" rotWithShape="0">
                    <a:prstClr val="black">
                      <a:alpha val="40000"/>
                    </a:prstClr>
                  </a:outerShdw>
                </a:effectLst>
              </a:rPr>
              <a:t>He numbers the world as his subjects; </a:t>
            </a:r>
            <a:endParaRPr lang="en-NZ" sz="4000" dirty="0"/>
          </a:p>
        </p:txBody>
      </p:sp>
    </p:spTree>
    <p:extLst>
      <p:ext uri="{BB962C8B-B14F-4D97-AF65-F5344CB8AC3E}">
        <p14:creationId xmlns:p14="http://schemas.microsoft.com/office/powerpoint/2010/main" val="1118086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4E1C8D-6956-4D9B-843E-E8DF96538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6" y="44624"/>
            <a:ext cx="12223046" cy="6813376"/>
          </a:xfrm>
          <a:prstGeom prst="rect">
            <a:avLst/>
          </a:prstGeom>
        </p:spPr>
      </p:pic>
      <p:sp>
        <p:nvSpPr>
          <p:cNvPr id="4" name="TextBox 3">
            <a:extLst>
              <a:ext uri="{FF2B5EF4-FFF2-40B4-BE49-F238E27FC236}">
                <a16:creationId xmlns:a16="http://schemas.microsoft.com/office/drawing/2014/main" id="{D9150857-D9B0-4CEA-87A6-18666247B5CA}"/>
              </a:ext>
            </a:extLst>
          </p:cNvPr>
          <p:cNvSpPr txBox="1"/>
          <p:nvPr/>
        </p:nvSpPr>
        <p:spPr>
          <a:xfrm>
            <a:off x="2063552" y="260648"/>
            <a:ext cx="4824536" cy="4474623"/>
          </a:xfrm>
          <a:prstGeom prst="rect">
            <a:avLst/>
          </a:prstGeom>
          <a:noFill/>
        </p:spPr>
        <p:txBody>
          <a:bodyPr wrap="square" rtlCol="0">
            <a:spAutoFit/>
          </a:bodyPr>
          <a:lstStyle/>
          <a:p>
            <a:pPr algn="ctr"/>
            <a:r>
              <a:rPr lang="en-NZ" sz="3600" dirty="0">
                <a:effectLst>
                  <a:glow rad="101600">
                    <a:schemeClr val="bg1">
                      <a:alpha val="60000"/>
                    </a:schemeClr>
                  </a:glow>
                  <a:outerShdw blurRad="50800" dist="38100" dir="2700000" algn="tl" rotWithShape="0">
                    <a:prstClr val="black">
                      <a:alpha val="40000"/>
                    </a:prstClr>
                  </a:outerShdw>
                </a:effectLst>
              </a:rPr>
              <a:t>He numbers the world as his subjects; </a:t>
            </a:r>
          </a:p>
          <a:p>
            <a:pPr algn="ctr"/>
            <a:r>
              <a:rPr lang="en-NZ" sz="3600" dirty="0">
                <a:effectLst>
                  <a:glow rad="101600">
                    <a:schemeClr val="bg1">
                      <a:alpha val="60000"/>
                    </a:schemeClr>
                  </a:glow>
                  <a:outerShdw blurRad="50800" dist="38100" dir="2700000" algn="tl" rotWithShape="0">
                    <a:prstClr val="black">
                      <a:alpha val="40000"/>
                    </a:prstClr>
                  </a:outerShdw>
                </a:effectLst>
              </a:rPr>
              <a:t>but the little company who keep the commandments </a:t>
            </a:r>
          </a:p>
          <a:p>
            <a:pPr algn="ctr"/>
            <a:r>
              <a:rPr lang="en-NZ" sz="3600" dirty="0">
                <a:effectLst>
                  <a:glow rad="101600">
                    <a:schemeClr val="bg1">
                      <a:alpha val="60000"/>
                    </a:schemeClr>
                  </a:glow>
                  <a:outerShdw blurRad="50800" dist="38100" dir="2700000" algn="tl" rotWithShape="0">
                    <a:prstClr val="black">
                      <a:alpha val="40000"/>
                    </a:prstClr>
                  </a:outerShdw>
                </a:effectLst>
              </a:rPr>
              <a:t>of God are resisting </a:t>
            </a:r>
          </a:p>
          <a:p>
            <a:pPr algn="ctr"/>
            <a:r>
              <a:rPr lang="en-NZ" sz="3600" dirty="0">
                <a:effectLst>
                  <a:glow rad="101600">
                    <a:schemeClr val="bg1">
                      <a:alpha val="60000"/>
                    </a:schemeClr>
                  </a:glow>
                  <a:outerShdw blurRad="50800" dist="38100" dir="2700000" algn="tl" rotWithShape="0">
                    <a:prstClr val="black">
                      <a:alpha val="40000"/>
                    </a:prstClr>
                  </a:outerShdw>
                </a:effectLst>
              </a:rPr>
              <a:t>his supremacy. </a:t>
            </a:r>
          </a:p>
          <a:p>
            <a:pPr algn="ctr"/>
            <a:endParaRPr lang="en-NZ" sz="3277" dirty="0"/>
          </a:p>
        </p:txBody>
      </p:sp>
    </p:spTree>
    <p:extLst>
      <p:ext uri="{BB962C8B-B14F-4D97-AF65-F5344CB8AC3E}">
        <p14:creationId xmlns:p14="http://schemas.microsoft.com/office/powerpoint/2010/main" val="997473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4E1C8D-6956-4D9B-843E-E8DF96538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3" y="0"/>
            <a:ext cx="12295903" cy="6858000"/>
          </a:xfrm>
          <a:prstGeom prst="rect">
            <a:avLst/>
          </a:prstGeom>
        </p:spPr>
      </p:pic>
      <p:sp>
        <p:nvSpPr>
          <p:cNvPr id="4" name="TextBox 3">
            <a:extLst>
              <a:ext uri="{FF2B5EF4-FFF2-40B4-BE49-F238E27FC236}">
                <a16:creationId xmlns:a16="http://schemas.microsoft.com/office/drawing/2014/main" id="{D9150857-D9B0-4CEA-87A6-18666247B5CA}"/>
              </a:ext>
            </a:extLst>
          </p:cNvPr>
          <p:cNvSpPr txBox="1"/>
          <p:nvPr/>
        </p:nvSpPr>
        <p:spPr>
          <a:xfrm>
            <a:off x="2063552" y="764704"/>
            <a:ext cx="4181441" cy="2862322"/>
          </a:xfrm>
          <a:prstGeom prst="rect">
            <a:avLst/>
          </a:prstGeom>
          <a:noFill/>
        </p:spPr>
        <p:txBody>
          <a:bodyPr wrap="square" rtlCol="0">
            <a:spAutoFit/>
          </a:bodyPr>
          <a:lstStyle/>
          <a:p>
            <a:pPr algn="ctr"/>
            <a:r>
              <a:rPr lang="en-NZ" sz="3600" b="1" dirty="0">
                <a:solidFill>
                  <a:srgbClr val="FFFF00"/>
                </a:solidFill>
                <a:effectLst>
                  <a:glow rad="101600">
                    <a:schemeClr val="bg1">
                      <a:alpha val="60000"/>
                    </a:schemeClr>
                  </a:glow>
                  <a:outerShdw blurRad="50800" dist="38100" dir="2700000" algn="tl" rotWithShape="0">
                    <a:prstClr val="black">
                      <a:alpha val="40000"/>
                    </a:prstClr>
                  </a:outerShdw>
                </a:effectLst>
              </a:rPr>
              <a:t>If he could blot them </a:t>
            </a:r>
          </a:p>
          <a:p>
            <a:pPr algn="ctr"/>
            <a:r>
              <a:rPr lang="en-NZ" sz="3600" b="1" dirty="0">
                <a:solidFill>
                  <a:srgbClr val="FFFF00"/>
                </a:solidFill>
                <a:effectLst>
                  <a:glow rad="101600">
                    <a:schemeClr val="bg1">
                      <a:alpha val="60000"/>
                    </a:schemeClr>
                  </a:glow>
                  <a:outerShdw blurRad="50800" dist="38100" dir="2700000" algn="tl" rotWithShape="0">
                    <a:prstClr val="black">
                      <a:alpha val="40000"/>
                    </a:prstClr>
                  </a:outerShdw>
                </a:effectLst>
              </a:rPr>
              <a:t>from the earth, </a:t>
            </a:r>
          </a:p>
          <a:p>
            <a:pPr algn="ctr"/>
            <a:r>
              <a:rPr lang="en-NZ" sz="3600" dirty="0">
                <a:effectLst>
                  <a:glow rad="101600">
                    <a:schemeClr val="bg1">
                      <a:alpha val="60000"/>
                    </a:schemeClr>
                  </a:glow>
                  <a:outerShdw blurRad="50800" dist="38100" dir="2700000" algn="tl" rotWithShape="0">
                    <a:prstClr val="black">
                      <a:alpha val="40000"/>
                    </a:prstClr>
                  </a:outerShdw>
                </a:effectLst>
              </a:rPr>
              <a:t>his triumph would </a:t>
            </a:r>
          </a:p>
          <a:p>
            <a:pPr algn="ctr"/>
            <a:r>
              <a:rPr lang="en-NZ" sz="3600" dirty="0">
                <a:effectLst>
                  <a:glow rad="101600">
                    <a:schemeClr val="bg1">
                      <a:alpha val="60000"/>
                    </a:schemeClr>
                  </a:glow>
                  <a:outerShdw blurRad="50800" dist="38100" dir="2700000" algn="tl" rotWithShape="0">
                    <a:prstClr val="black">
                      <a:alpha val="40000"/>
                    </a:prstClr>
                  </a:outerShdw>
                </a:effectLst>
              </a:rPr>
              <a:t>be complete.</a:t>
            </a:r>
          </a:p>
          <a:p>
            <a:pPr algn="ctr"/>
            <a:r>
              <a:rPr lang="en-NZ" sz="3200" dirty="0">
                <a:effectLst>
                  <a:glow rad="101600">
                    <a:schemeClr val="bg1">
                      <a:alpha val="60000"/>
                    </a:schemeClr>
                  </a:glow>
                  <a:outerShdw blurRad="50800" dist="38100" dir="2700000" algn="tl" rotWithShape="0">
                    <a:prstClr val="black">
                      <a:alpha val="40000"/>
                    </a:prstClr>
                  </a:outerShdw>
                </a:effectLst>
              </a:rPr>
              <a:t>GC 618.</a:t>
            </a:r>
            <a:endParaRPr lang="en-NZ" sz="3200" dirty="0"/>
          </a:p>
        </p:txBody>
      </p:sp>
    </p:spTree>
    <p:extLst>
      <p:ext uri="{BB962C8B-B14F-4D97-AF65-F5344CB8AC3E}">
        <p14:creationId xmlns:p14="http://schemas.microsoft.com/office/powerpoint/2010/main" val="3855593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4E1C8D-6956-4D9B-843E-E8DF96538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3" y="0"/>
            <a:ext cx="12295903" cy="6858000"/>
          </a:xfrm>
          <a:prstGeom prst="rect">
            <a:avLst/>
          </a:prstGeom>
        </p:spPr>
      </p:pic>
      <p:sp>
        <p:nvSpPr>
          <p:cNvPr id="4" name="TextBox 3">
            <a:extLst>
              <a:ext uri="{FF2B5EF4-FFF2-40B4-BE49-F238E27FC236}">
                <a16:creationId xmlns:a16="http://schemas.microsoft.com/office/drawing/2014/main" id="{D9150857-D9B0-4CEA-87A6-18666247B5CA}"/>
              </a:ext>
            </a:extLst>
          </p:cNvPr>
          <p:cNvSpPr txBox="1"/>
          <p:nvPr/>
        </p:nvSpPr>
        <p:spPr>
          <a:xfrm>
            <a:off x="2063552" y="764704"/>
            <a:ext cx="4181441" cy="2862322"/>
          </a:xfrm>
          <a:prstGeom prst="rect">
            <a:avLst/>
          </a:prstGeom>
          <a:noFill/>
        </p:spPr>
        <p:txBody>
          <a:bodyPr wrap="square" rtlCol="0">
            <a:spAutoFit/>
          </a:bodyPr>
          <a:lstStyle/>
          <a:p>
            <a:pPr algn="ctr"/>
            <a:r>
              <a:rPr lang="en-NZ" sz="3600" dirty="0">
                <a:effectLst>
                  <a:glow rad="101600">
                    <a:schemeClr val="bg1">
                      <a:alpha val="60000"/>
                    </a:schemeClr>
                  </a:glow>
                  <a:outerShdw blurRad="50800" dist="38100" dir="2700000" algn="tl" rotWithShape="0">
                    <a:prstClr val="black">
                      <a:alpha val="40000"/>
                    </a:prstClr>
                  </a:outerShdw>
                </a:effectLst>
              </a:rPr>
              <a:t>If he could blot them </a:t>
            </a:r>
          </a:p>
          <a:p>
            <a:pPr algn="ctr"/>
            <a:r>
              <a:rPr lang="en-NZ" sz="3600" dirty="0">
                <a:effectLst>
                  <a:glow rad="101600">
                    <a:schemeClr val="bg1">
                      <a:alpha val="60000"/>
                    </a:schemeClr>
                  </a:glow>
                  <a:outerShdw blurRad="50800" dist="38100" dir="2700000" algn="tl" rotWithShape="0">
                    <a:prstClr val="black">
                      <a:alpha val="40000"/>
                    </a:prstClr>
                  </a:outerShdw>
                </a:effectLst>
              </a:rPr>
              <a:t>from the earth, </a:t>
            </a:r>
          </a:p>
          <a:p>
            <a:pPr algn="ctr"/>
            <a:r>
              <a:rPr lang="en-NZ" sz="3600" b="1" dirty="0">
                <a:solidFill>
                  <a:srgbClr val="FFFF00"/>
                </a:solidFill>
                <a:effectLst>
                  <a:glow rad="101600">
                    <a:schemeClr val="bg1">
                      <a:alpha val="60000"/>
                    </a:schemeClr>
                  </a:glow>
                  <a:outerShdw blurRad="50800" dist="38100" dir="2700000" algn="tl" rotWithShape="0">
                    <a:prstClr val="black">
                      <a:alpha val="40000"/>
                    </a:prstClr>
                  </a:outerShdw>
                </a:effectLst>
              </a:rPr>
              <a:t>his triumph would </a:t>
            </a:r>
          </a:p>
          <a:p>
            <a:pPr algn="ctr"/>
            <a:r>
              <a:rPr lang="en-NZ" sz="3600" b="1" dirty="0">
                <a:solidFill>
                  <a:srgbClr val="FFFF00"/>
                </a:solidFill>
                <a:effectLst>
                  <a:glow rad="101600">
                    <a:schemeClr val="bg1">
                      <a:alpha val="60000"/>
                    </a:schemeClr>
                  </a:glow>
                  <a:outerShdw blurRad="50800" dist="38100" dir="2700000" algn="tl" rotWithShape="0">
                    <a:prstClr val="black">
                      <a:alpha val="40000"/>
                    </a:prstClr>
                  </a:outerShdw>
                </a:effectLst>
              </a:rPr>
              <a:t>be complete.</a:t>
            </a:r>
          </a:p>
          <a:p>
            <a:pPr algn="ctr"/>
            <a:r>
              <a:rPr lang="en-NZ" sz="3200" dirty="0">
                <a:effectLst>
                  <a:glow rad="101600">
                    <a:schemeClr val="bg1">
                      <a:alpha val="60000"/>
                    </a:schemeClr>
                  </a:glow>
                  <a:outerShdw blurRad="50800" dist="38100" dir="2700000" algn="tl" rotWithShape="0">
                    <a:prstClr val="black">
                      <a:alpha val="40000"/>
                    </a:prstClr>
                  </a:outerShdw>
                </a:effectLst>
              </a:rPr>
              <a:t>GC 618.</a:t>
            </a:r>
            <a:endParaRPr lang="en-NZ" sz="3200" dirty="0"/>
          </a:p>
        </p:txBody>
      </p:sp>
    </p:spTree>
    <p:extLst>
      <p:ext uri="{BB962C8B-B14F-4D97-AF65-F5344CB8AC3E}">
        <p14:creationId xmlns:p14="http://schemas.microsoft.com/office/powerpoint/2010/main" val="2662596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B684C0-64CF-473B-A6BE-AC4FB9147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4" y="22269"/>
            <a:ext cx="12225254" cy="6835731"/>
          </a:xfrm>
          <a:prstGeom prst="rect">
            <a:avLst/>
          </a:prstGeom>
        </p:spPr>
      </p:pic>
      <p:sp>
        <p:nvSpPr>
          <p:cNvPr id="2" name="TextBox 1"/>
          <p:cNvSpPr txBox="1"/>
          <p:nvPr/>
        </p:nvSpPr>
        <p:spPr>
          <a:xfrm>
            <a:off x="6384032" y="1412776"/>
            <a:ext cx="5073516" cy="1201867"/>
          </a:xfrm>
          <a:prstGeom prst="rect">
            <a:avLst/>
          </a:prstGeom>
          <a:noFill/>
        </p:spPr>
        <p:txBody>
          <a:bodyPr wrap="square" rtlCol="0">
            <a:spAutoFit/>
          </a:bodyPr>
          <a:lstStyle/>
          <a:p>
            <a:pPr algn="ctr"/>
            <a:r>
              <a:rPr lang="en-NZ" sz="3605" b="1" dirty="0">
                <a:effectLst>
                  <a:glow rad="101600">
                    <a:schemeClr val="bg1">
                      <a:alpha val="60000"/>
                    </a:schemeClr>
                  </a:glow>
                </a:effectLst>
              </a:rPr>
              <a:t>How is Satan going to destroy God’s People?</a:t>
            </a:r>
          </a:p>
        </p:txBody>
      </p:sp>
    </p:spTree>
    <p:extLst>
      <p:ext uri="{BB962C8B-B14F-4D97-AF65-F5344CB8AC3E}">
        <p14:creationId xmlns:p14="http://schemas.microsoft.com/office/powerpoint/2010/main" val="409032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B684C0-64CF-473B-A6BE-AC4FB9147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4" y="22269"/>
            <a:ext cx="12225254" cy="6835731"/>
          </a:xfrm>
          <a:prstGeom prst="rect">
            <a:avLst/>
          </a:prstGeom>
        </p:spPr>
      </p:pic>
      <p:sp>
        <p:nvSpPr>
          <p:cNvPr id="3" name="Rectangle 2"/>
          <p:cNvSpPr/>
          <p:nvPr/>
        </p:nvSpPr>
        <p:spPr>
          <a:xfrm>
            <a:off x="6744072" y="764704"/>
            <a:ext cx="4680520" cy="2800767"/>
          </a:xfrm>
          <a:prstGeom prst="rect">
            <a:avLst/>
          </a:prstGeom>
        </p:spPr>
        <p:txBody>
          <a:bodyPr wrap="square">
            <a:spAutoFit/>
          </a:bodyPr>
          <a:lstStyle/>
          <a:p>
            <a:pPr algn="ctr"/>
            <a:r>
              <a:rPr lang="en-NZ" sz="3600" dirty="0">
                <a:effectLst>
                  <a:glow rad="101600">
                    <a:schemeClr val="bg1">
                      <a:alpha val="60000"/>
                    </a:schemeClr>
                  </a:glow>
                </a:effectLst>
              </a:rPr>
              <a:t>For thousands of years </a:t>
            </a:r>
            <a:r>
              <a:rPr lang="en-NZ" sz="3600" b="1" dirty="0">
                <a:solidFill>
                  <a:srgbClr val="FFFF00"/>
                </a:solidFill>
                <a:effectLst>
                  <a:glow rad="101600">
                    <a:schemeClr val="bg1">
                      <a:alpha val="60000"/>
                    </a:schemeClr>
                  </a:glow>
                </a:effectLst>
              </a:rPr>
              <a:t>this chief of conspiracy              </a:t>
            </a:r>
            <a:r>
              <a:rPr lang="en-NZ" sz="3600" dirty="0">
                <a:effectLst>
                  <a:glow rad="101600">
                    <a:schemeClr val="bg1">
                      <a:alpha val="60000"/>
                    </a:schemeClr>
                  </a:glow>
                </a:effectLst>
              </a:rPr>
              <a:t>has palmed off falsehood for truth. </a:t>
            </a:r>
          </a:p>
          <a:p>
            <a:pPr algn="ctr"/>
            <a:r>
              <a:rPr lang="en-NZ" sz="3200" dirty="0">
                <a:effectLst>
                  <a:glow rad="101600">
                    <a:schemeClr val="bg1">
                      <a:alpha val="60000"/>
                    </a:schemeClr>
                  </a:glow>
                </a:effectLst>
              </a:rPr>
              <a:t>GC 670.</a:t>
            </a:r>
          </a:p>
        </p:txBody>
      </p:sp>
    </p:spTree>
    <p:extLst>
      <p:ext uri="{BB962C8B-B14F-4D97-AF65-F5344CB8AC3E}">
        <p14:creationId xmlns:p14="http://schemas.microsoft.com/office/powerpoint/2010/main" val="1195115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hristandpharise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0949" y="44624"/>
            <a:ext cx="12171051" cy="68133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5321650" y="198590"/>
            <a:ext cx="6390974" cy="1138773"/>
          </a:xfrm>
          <a:prstGeom prst="rect">
            <a:avLst/>
          </a:prstGeom>
          <a:noFill/>
        </p:spPr>
        <p:txBody>
          <a:bodyPr wrap="square" rtlCol="0">
            <a:spAutoFit/>
          </a:bodyPr>
          <a:lstStyle/>
          <a:p>
            <a:pPr algn="r"/>
            <a:r>
              <a:rPr lang="en-NZ" sz="3600" dirty="0">
                <a:effectLst>
                  <a:glow rad="101600">
                    <a:schemeClr val="bg1">
                      <a:alpha val="60000"/>
                    </a:schemeClr>
                  </a:glow>
                </a:effectLst>
              </a:rPr>
              <a:t>Why are you planning to kill me?             </a:t>
            </a:r>
            <a:r>
              <a:rPr lang="en-NZ" sz="3200" dirty="0">
                <a:effectLst>
                  <a:glow rad="101600">
                    <a:schemeClr val="bg1">
                      <a:alpha val="60000"/>
                    </a:schemeClr>
                  </a:glow>
                </a:effectLst>
              </a:rPr>
              <a:t>Jn. 7:19.</a:t>
            </a:r>
          </a:p>
        </p:txBody>
      </p:sp>
      <p:sp>
        <p:nvSpPr>
          <p:cNvPr id="4" name="TextBox 3">
            <a:extLst>
              <a:ext uri="{FF2B5EF4-FFF2-40B4-BE49-F238E27FC236}">
                <a16:creationId xmlns:a16="http://schemas.microsoft.com/office/drawing/2014/main" id="{F93CA6D4-67F6-4481-945B-7E0D32944D27}"/>
              </a:ext>
            </a:extLst>
          </p:cNvPr>
          <p:cNvSpPr txBox="1"/>
          <p:nvPr/>
        </p:nvSpPr>
        <p:spPr>
          <a:xfrm>
            <a:off x="479376" y="232460"/>
            <a:ext cx="3456384" cy="1201867"/>
          </a:xfrm>
          <a:prstGeom prst="rect">
            <a:avLst/>
          </a:prstGeom>
          <a:noFill/>
        </p:spPr>
        <p:txBody>
          <a:bodyPr wrap="square" rtlCol="0">
            <a:spAutoFit/>
          </a:bodyPr>
          <a:lstStyle/>
          <a:p>
            <a:pPr algn="ctr"/>
            <a:r>
              <a:rPr lang="en-US" sz="3605" b="1" dirty="0">
                <a:effectLst>
                  <a:glow rad="101600">
                    <a:schemeClr val="bg1">
                      <a:alpha val="60000"/>
                    </a:schemeClr>
                  </a:glow>
                </a:effectLst>
              </a:rPr>
              <a:t>Jesus believed in Conspiracies</a:t>
            </a:r>
            <a:endParaRPr lang="en-NZ" sz="3605" b="1" dirty="0">
              <a:effectLst>
                <a:glow rad="101600">
                  <a:schemeClr val="bg1">
                    <a:alpha val="60000"/>
                  </a:schemeClr>
                </a:glow>
              </a:effectLst>
            </a:endParaRPr>
          </a:p>
        </p:txBody>
      </p:sp>
    </p:spTree>
    <p:extLst>
      <p:ext uri="{BB962C8B-B14F-4D97-AF65-F5344CB8AC3E}">
        <p14:creationId xmlns:p14="http://schemas.microsoft.com/office/powerpoint/2010/main" val="2593236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1EE071-3E27-414A-9B9A-BFF1574FFD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8" y="-99392"/>
            <a:ext cx="12288688" cy="7056784"/>
          </a:xfrm>
          <a:prstGeom prst="rect">
            <a:avLst/>
          </a:prstGeom>
        </p:spPr>
      </p:pic>
      <p:sp>
        <p:nvSpPr>
          <p:cNvPr id="2" name="TextBox 1"/>
          <p:cNvSpPr txBox="1"/>
          <p:nvPr/>
        </p:nvSpPr>
        <p:spPr>
          <a:xfrm>
            <a:off x="119336" y="3447984"/>
            <a:ext cx="9073008" cy="3539430"/>
          </a:xfrm>
          <a:prstGeom prst="rect">
            <a:avLst/>
          </a:prstGeom>
          <a:noFill/>
        </p:spPr>
        <p:txBody>
          <a:bodyPr wrap="square" rtlCol="0">
            <a:spAutoFit/>
          </a:bodyPr>
          <a:lstStyle/>
          <a:p>
            <a:pPr algn="ctr"/>
            <a:r>
              <a:rPr lang="en-NZ" sz="3200" dirty="0">
                <a:effectLst>
                  <a:glow rad="101600">
                    <a:schemeClr val="bg1">
                      <a:alpha val="60000"/>
                    </a:schemeClr>
                  </a:glow>
                </a:effectLst>
              </a:rPr>
              <a:t>His life of self-denial and sinless devotion was a perpetual reproof to a proud, sensual people.  </a:t>
            </a:r>
          </a:p>
          <a:p>
            <a:pPr algn="ctr"/>
            <a:r>
              <a:rPr lang="en-NZ" sz="3200" dirty="0">
                <a:effectLst>
                  <a:glow rad="101600">
                    <a:schemeClr val="bg1">
                      <a:alpha val="60000"/>
                    </a:schemeClr>
                  </a:glow>
                </a:effectLst>
              </a:rPr>
              <a:t>It was this that evoked enmity against the Son of God.  </a:t>
            </a:r>
          </a:p>
          <a:p>
            <a:pPr algn="ctr"/>
            <a:r>
              <a:rPr lang="en-NZ" sz="3200" b="1" dirty="0">
                <a:solidFill>
                  <a:srgbClr val="FFFF00"/>
                </a:solidFill>
                <a:effectLst>
                  <a:glow rad="101600">
                    <a:schemeClr val="bg1">
                      <a:alpha val="60000"/>
                    </a:schemeClr>
                  </a:glow>
                </a:effectLst>
              </a:rPr>
              <a:t>Satan and evil angels joined with evil men. </a:t>
            </a:r>
          </a:p>
          <a:p>
            <a:pPr algn="ctr"/>
            <a:r>
              <a:rPr lang="en-NZ" sz="3200" b="1" dirty="0">
                <a:solidFill>
                  <a:srgbClr val="FFFF00"/>
                </a:solidFill>
                <a:effectLst>
                  <a:glow rad="101600">
                    <a:schemeClr val="bg1">
                      <a:alpha val="60000"/>
                    </a:schemeClr>
                  </a:glow>
                </a:effectLst>
              </a:rPr>
              <a:t>All the energies of apostasy conspired against </a:t>
            </a:r>
          </a:p>
          <a:p>
            <a:pPr algn="ctr"/>
            <a:r>
              <a:rPr lang="en-NZ" sz="3200" b="1" dirty="0">
                <a:solidFill>
                  <a:srgbClr val="FFFF00"/>
                </a:solidFill>
                <a:effectLst>
                  <a:glow rad="101600">
                    <a:schemeClr val="bg1">
                      <a:alpha val="60000"/>
                    </a:schemeClr>
                  </a:glow>
                </a:effectLst>
              </a:rPr>
              <a:t>the Champion of truth.  </a:t>
            </a:r>
          </a:p>
          <a:p>
            <a:pPr algn="ctr"/>
            <a:r>
              <a:rPr lang="en-NZ" sz="2800" dirty="0">
                <a:effectLst>
                  <a:glow rad="101600">
                    <a:schemeClr val="bg1">
                      <a:alpha val="60000"/>
                    </a:schemeClr>
                  </a:glow>
                </a:effectLst>
              </a:rPr>
              <a:t>GC 506.</a:t>
            </a:r>
          </a:p>
        </p:txBody>
      </p:sp>
      <p:sp>
        <p:nvSpPr>
          <p:cNvPr id="3" name="TextBox 2"/>
          <p:cNvSpPr txBox="1"/>
          <p:nvPr/>
        </p:nvSpPr>
        <p:spPr>
          <a:xfrm>
            <a:off x="0" y="65255"/>
            <a:ext cx="5879976" cy="1323439"/>
          </a:xfrm>
          <a:prstGeom prst="rect">
            <a:avLst/>
          </a:prstGeom>
          <a:noFill/>
        </p:spPr>
        <p:txBody>
          <a:bodyPr wrap="square" rtlCol="0">
            <a:spAutoFit/>
          </a:bodyPr>
          <a:lstStyle/>
          <a:p>
            <a:pPr algn="ctr"/>
            <a:r>
              <a:rPr lang="en-NZ" sz="4000" b="1" dirty="0">
                <a:effectLst>
                  <a:glow rad="101600">
                    <a:schemeClr val="bg1">
                      <a:alpha val="60000"/>
                    </a:schemeClr>
                  </a:glow>
                </a:effectLst>
              </a:rPr>
              <a:t>Satan, evil angels and men conspired against Christ</a:t>
            </a:r>
          </a:p>
        </p:txBody>
      </p:sp>
    </p:spTree>
    <p:extLst>
      <p:ext uri="{BB962C8B-B14F-4D97-AF65-F5344CB8AC3E}">
        <p14:creationId xmlns:p14="http://schemas.microsoft.com/office/powerpoint/2010/main" val="3205055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2774B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7" y="0"/>
            <a:ext cx="12191999" cy="704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2490212"/>
            <a:ext cx="12192000" cy="3046988"/>
          </a:xfrm>
          <a:prstGeom prst="rect">
            <a:avLst/>
          </a:prstGeom>
          <a:noFill/>
        </p:spPr>
        <p:txBody>
          <a:bodyPr wrap="square" rtlCol="0">
            <a:spAutoFit/>
          </a:bodyPr>
          <a:lstStyle/>
          <a:p>
            <a:pPr algn="ctr"/>
            <a:r>
              <a:rPr lang="en-NZ" sz="3200" dirty="0">
                <a:effectLst>
                  <a:glow rad="101600">
                    <a:schemeClr val="bg1">
                      <a:alpha val="60000"/>
                    </a:schemeClr>
                  </a:glow>
                </a:effectLst>
              </a:rPr>
              <a:t>The present is a time of overwhelming interest to all living. </a:t>
            </a:r>
          </a:p>
          <a:p>
            <a:pPr algn="ctr"/>
            <a:r>
              <a:rPr lang="en-NZ" sz="3200" dirty="0">
                <a:effectLst>
                  <a:glow rad="101600">
                    <a:schemeClr val="bg1">
                      <a:alpha val="60000"/>
                    </a:schemeClr>
                  </a:glow>
                </a:effectLst>
              </a:rPr>
              <a:t>Rulers and statesmen, men who occupy </a:t>
            </a:r>
          </a:p>
          <a:p>
            <a:pPr algn="ctr"/>
            <a:r>
              <a:rPr lang="en-NZ" sz="3200" dirty="0">
                <a:effectLst>
                  <a:glow rad="101600">
                    <a:schemeClr val="bg1">
                      <a:alpha val="60000"/>
                    </a:schemeClr>
                  </a:glow>
                </a:effectLst>
              </a:rPr>
              <a:t>positions of trust and authority, </a:t>
            </a:r>
          </a:p>
          <a:p>
            <a:pPr algn="ctr"/>
            <a:r>
              <a:rPr lang="en-NZ" sz="3200" dirty="0">
                <a:effectLst>
                  <a:glow rad="101600">
                    <a:schemeClr val="bg1">
                      <a:alpha val="60000"/>
                    </a:schemeClr>
                  </a:glow>
                </a:effectLst>
              </a:rPr>
              <a:t>thinking men and women of all classes, </a:t>
            </a:r>
          </a:p>
          <a:p>
            <a:pPr algn="ctr"/>
            <a:r>
              <a:rPr lang="en-NZ" sz="3200" dirty="0">
                <a:effectLst>
                  <a:glow rad="101600">
                    <a:schemeClr val="bg1">
                      <a:alpha val="60000"/>
                    </a:schemeClr>
                  </a:glow>
                </a:effectLst>
              </a:rPr>
              <a:t>have their attention fixed upon </a:t>
            </a:r>
          </a:p>
          <a:p>
            <a:pPr algn="ctr"/>
            <a:r>
              <a:rPr lang="en-NZ" sz="3200" dirty="0">
                <a:effectLst>
                  <a:glow rad="101600">
                    <a:schemeClr val="bg1">
                      <a:alpha val="60000"/>
                    </a:schemeClr>
                  </a:glow>
                </a:effectLst>
              </a:rPr>
              <a:t>the events taking place about us.                                </a:t>
            </a:r>
          </a:p>
        </p:txBody>
      </p:sp>
      <p:sp>
        <p:nvSpPr>
          <p:cNvPr id="6" name="TextBox 5"/>
          <p:cNvSpPr txBox="1"/>
          <p:nvPr/>
        </p:nvSpPr>
        <p:spPr>
          <a:xfrm>
            <a:off x="3029802" y="1320800"/>
            <a:ext cx="3345597" cy="523220"/>
          </a:xfrm>
          <a:prstGeom prst="rect">
            <a:avLst/>
          </a:prstGeom>
          <a:noFill/>
        </p:spPr>
        <p:txBody>
          <a:bodyPr wrap="square" rtlCol="0">
            <a:spAutoFit/>
          </a:bodyPr>
          <a:lstStyle/>
          <a:p>
            <a:pPr algn="ctr"/>
            <a:r>
              <a:rPr lang="en-NZ" sz="2800" dirty="0">
                <a:effectLst>
                  <a:glow rad="101600">
                    <a:schemeClr val="bg1">
                      <a:alpha val="60000"/>
                    </a:schemeClr>
                  </a:glow>
                </a:effectLst>
              </a:rPr>
              <a:t>Ed 179</a:t>
            </a:r>
          </a:p>
        </p:txBody>
      </p:sp>
      <p:sp>
        <p:nvSpPr>
          <p:cNvPr id="8" name="TextBox 7"/>
          <p:cNvSpPr txBox="1"/>
          <p:nvPr/>
        </p:nvSpPr>
        <p:spPr>
          <a:xfrm>
            <a:off x="1803400" y="139700"/>
            <a:ext cx="8026400" cy="646331"/>
          </a:xfrm>
          <a:prstGeom prst="rect">
            <a:avLst/>
          </a:prstGeom>
          <a:noFill/>
        </p:spPr>
        <p:txBody>
          <a:bodyPr wrap="square" rtlCol="0">
            <a:spAutoFit/>
          </a:bodyPr>
          <a:lstStyle/>
          <a:p>
            <a:pPr algn="ctr"/>
            <a:r>
              <a:rPr lang="en-NZ" sz="3600" b="1" dirty="0">
                <a:effectLst>
                  <a:glow rad="101600">
                    <a:schemeClr val="bg1">
                      <a:alpha val="60000"/>
                    </a:schemeClr>
                  </a:glow>
                </a:effectLst>
              </a:rPr>
              <a:t>The Signs of the Times</a:t>
            </a:r>
          </a:p>
        </p:txBody>
      </p:sp>
    </p:spTree>
    <p:extLst>
      <p:ext uri="{BB962C8B-B14F-4D97-AF65-F5344CB8AC3E}">
        <p14:creationId xmlns:p14="http://schemas.microsoft.com/office/powerpoint/2010/main" val="772618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2774BB~1">
            <a:extLst>
              <a:ext uri="{FF2B5EF4-FFF2-40B4-BE49-F238E27FC236}">
                <a16:creationId xmlns:a16="http://schemas.microsoft.com/office/drawing/2014/main" id="{38681B30-92E3-4498-ACBE-0C77E7D53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3352" y="2420888"/>
            <a:ext cx="9145016" cy="2554545"/>
          </a:xfrm>
          <a:prstGeom prst="rect">
            <a:avLst/>
          </a:prstGeom>
          <a:noFill/>
        </p:spPr>
        <p:txBody>
          <a:bodyPr wrap="square" rtlCol="0">
            <a:spAutoFit/>
          </a:bodyPr>
          <a:lstStyle/>
          <a:p>
            <a:pPr algn="ctr"/>
            <a:r>
              <a:rPr lang="en-NZ" sz="3200" dirty="0">
                <a:effectLst>
                  <a:glow rad="101600">
                    <a:schemeClr val="bg1">
                      <a:alpha val="60000"/>
                    </a:schemeClr>
                  </a:glow>
                </a:effectLst>
              </a:rPr>
              <a:t>The connection of the visible with the invisible world, the ministration of angels of God, </a:t>
            </a:r>
          </a:p>
          <a:p>
            <a:pPr algn="ctr"/>
            <a:r>
              <a:rPr lang="en-NZ" sz="3200" dirty="0">
                <a:effectLst>
                  <a:glow rad="101600">
                    <a:schemeClr val="bg1">
                      <a:alpha val="60000"/>
                    </a:schemeClr>
                  </a:glow>
                </a:effectLst>
              </a:rPr>
              <a:t>and the agency of evil spirits, </a:t>
            </a:r>
          </a:p>
          <a:p>
            <a:pPr algn="ctr"/>
            <a:r>
              <a:rPr lang="en-NZ" sz="3200" b="1" dirty="0">
                <a:solidFill>
                  <a:srgbClr val="FFFF00"/>
                </a:solidFill>
                <a:effectLst>
                  <a:glow rad="101600">
                    <a:schemeClr val="bg1">
                      <a:alpha val="60000"/>
                    </a:schemeClr>
                  </a:glow>
                </a:effectLst>
              </a:rPr>
              <a:t>are plainly revealed in the Scriptures, </a:t>
            </a:r>
          </a:p>
          <a:p>
            <a:pPr algn="ctr"/>
            <a:r>
              <a:rPr lang="en-NZ" sz="3200" dirty="0">
                <a:effectLst>
                  <a:glow rad="101600">
                    <a:schemeClr val="bg1">
                      <a:alpha val="60000"/>
                    </a:schemeClr>
                  </a:glow>
                </a:effectLst>
              </a:rPr>
              <a:t>and inseparably interwoven with human history.            </a:t>
            </a:r>
          </a:p>
        </p:txBody>
      </p:sp>
      <p:sp>
        <p:nvSpPr>
          <p:cNvPr id="3" name="TextBox 2"/>
          <p:cNvSpPr txBox="1"/>
          <p:nvPr/>
        </p:nvSpPr>
        <p:spPr>
          <a:xfrm>
            <a:off x="1136576" y="188640"/>
            <a:ext cx="9918848" cy="646331"/>
          </a:xfrm>
          <a:prstGeom prst="rect">
            <a:avLst/>
          </a:prstGeom>
          <a:noFill/>
        </p:spPr>
        <p:txBody>
          <a:bodyPr wrap="square" rtlCol="0">
            <a:spAutoFit/>
          </a:bodyPr>
          <a:lstStyle/>
          <a:p>
            <a:pPr algn="ctr"/>
            <a:r>
              <a:rPr lang="en-NZ" sz="3600" b="1" dirty="0">
                <a:effectLst>
                  <a:glow rad="101600">
                    <a:schemeClr val="bg1">
                      <a:alpha val="60000"/>
                    </a:schemeClr>
                  </a:glow>
                </a:effectLst>
              </a:rPr>
              <a:t>Human history interwoven with spiritual agencies</a:t>
            </a:r>
          </a:p>
        </p:txBody>
      </p:sp>
      <p:sp>
        <p:nvSpPr>
          <p:cNvPr id="4" name="TextBox 3">
            <a:extLst>
              <a:ext uri="{FF2B5EF4-FFF2-40B4-BE49-F238E27FC236}">
                <a16:creationId xmlns:a16="http://schemas.microsoft.com/office/drawing/2014/main" id="{B598774C-06D0-419B-9A6C-06C063644FA8}"/>
              </a:ext>
            </a:extLst>
          </p:cNvPr>
          <p:cNvSpPr txBox="1"/>
          <p:nvPr/>
        </p:nvSpPr>
        <p:spPr>
          <a:xfrm>
            <a:off x="3863752" y="1268760"/>
            <a:ext cx="1944216" cy="523220"/>
          </a:xfrm>
          <a:prstGeom prst="rect">
            <a:avLst/>
          </a:prstGeom>
          <a:noFill/>
        </p:spPr>
        <p:txBody>
          <a:bodyPr wrap="square" rtlCol="0">
            <a:spAutoFit/>
          </a:bodyPr>
          <a:lstStyle/>
          <a:p>
            <a:pPr algn="ctr"/>
            <a:r>
              <a:rPr lang="en-NZ" sz="2800" dirty="0">
                <a:effectLst>
                  <a:glow rad="101600">
                    <a:schemeClr val="bg1">
                      <a:alpha val="60000"/>
                    </a:schemeClr>
                  </a:glow>
                </a:effectLst>
              </a:rPr>
              <a:t>DA 511</a:t>
            </a:r>
          </a:p>
        </p:txBody>
      </p:sp>
    </p:spTree>
    <p:extLst>
      <p:ext uri="{BB962C8B-B14F-4D97-AF65-F5344CB8AC3E}">
        <p14:creationId xmlns:p14="http://schemas.microsoft.com/office/powerpoint/2010/main" val="1617574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A62F9BA-4A7C-425D-9278-4CA8B702F0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88" y="23301"/>
            <a:ext cx="12288688" cy="683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99456" y="5367080"/>
            <a:ext cx="8494712" cy="1384995"/>
          </a:xfrm>
          <a:prstGeom prst="rect">
            <a:avLst/>
          </a:prstGeom>
          <a:noFill/>
        </p:spPr>
        <p:txBody>
          <a:bodyPr wrap="square" rtlCol="0">
            <a:spAutoFit/>
          </a:bodyPr>
          <a:lstStyle/>
          <a:p>
            <a:pPr algn="ctr"/>
            <a:r>
              <a:rPr lang="en-NZ" sz="2800" i="1" dirty="0">
                <a:effectLst>
                  <a:glow rad="101600">
                    <a:schemeClr val="bg1">
                      <a:alpha val="60000"/>
                    </a:schemeClr>
                  </a:glow>
                </a:effectLst>
              </a:rPr>
              <a:t>Quoted in,</a:t>
            </a:r>
            <a:r>
              <a:rPr lang="en-NZ" sz="2800" dirty="0">
                <a:effectLst>
                  <a:glow rad="101600">
                    <a:schemeClr val="bg1">
                      <a:alpha val="60000"/>
                    </a:schemeClr>
                  </a:glow>
                </a:effectLst>
              </a:rPr>
              <a:t> </a:t>
            </a:r>
            <a:r>
              <a:rPr lang="en-NZ" sz="2800" i="1" u="sng" dirty="0">
                <a:effectLst>
                  <a:glow rad="101600">
                    <a:schemeClr val="bg1">
                      <a:alpha val="60000"/>
                    </a:schemeClr>
                  </a:glow>
                </a:effectLst>
              </a:rPr>
              <a:t>What Is to Be Done</a:t>
            </a:r>
            <a:r>
              <a:rPr lang="en-NZ" sz="2800" i="1" dirty="0">
                <a:effectLst>
                  <a:glow rad="101600">
                    <a:schemeClr val="bg1">
                      <a:alpha val="60000"/>
                    </a:schemeClr>
                  </a:glow>
                </a:effectLst>
              </a:rPr>
              <a:t>, (1902), </a:t>
            </a:r>
            <a:endParaRPr lang="en-NZ" sz="2800" dirty="0">
              <a:effectLst>
                <a:glow rad="101600">
                  <a:schemeClr val="bg1">
                    <a:alpha val="60000"/>
                  </a:schemeClr>
                </a:glow>
              </a:effectLst>
            </a:endParaRPr>
          </a:p>
          <a:p>
            <a:pPr algn="ctr"/>
            <a:r>
              <a:rPr lang="en-NZ" sz="2800" i="1" dirty="0">
                <a:effectLst>
                  <a:glow rad="101600">
                    <a:schemeClr val="bg1">
                      <a:alpha val="60000"/>
                    </a:schemeClr>
                  </a:glow>
                </a:effectLst>
              </a:rPr>
              <a:t>The Communist Party, USA. What It Is, How It Works: </a:t>
            </a:r>
          </a:p>
          <a:p>
            <a:pPr algn="ctr"/>
            <a:r>
              <a:rPr lang="en-NZ" sz="2800" i="1" dirty="0">
                <a:effectLst>
                  <a:glow rad="101600">
                    <a:schemeClr val="bg1">
                      <a:alpha val="60000"/>
                    </a:schemeClr>
                  </a:glow>
                </a:effectLst>
              </a:rPr>
              <a:t>Senate Document No. 117, 84</a:t>
            </a:r>
            <a:r>
              <a:rPr lang="en-NZ" sz="2800" i="1" baseline="30000" dirty="0">
                <a:effectLst>
                  <a:glow rad="101600">
                    <a:schemeClr val="bg1">
                      <a:alpha val="60000"/>
                    </a:schemeClr>
                  </a:glow>
                </a:effectLst>
              </a:rPr>
              <a:t>th</a:t>
            </a:r>
            <a:r>
              <a:rPr lang="en-NZ" sz="2800" i="1" dirty="0">
                <a:effectLst>
                  <a:glow rad="101600">
                    <a:schemeClr val="bg1">
                      <a:alpha val="60000"/>
                    </a:schemeClr>
                  </a:glow>
                </a:effectLst>
              </a:rPr>
              <a:t> Congress, p. 8.</a:t>
            </a:r>
          </a:p>
        </p:txBody>
      </p:sp>
      <p:sp>
        <p:nvSpPr>
          <p:cNvPr id="3" name="TextBox 2"/>
          <p:cNvSpPr txBox="1"/>
          <p:nvPr/>
        </p:nvSpPr>
        <p:spPr>
          <a:xfrm>
            <a:off x="119336" y="188640"/>
            <a:ext cx="3672408" cy="1938992"/>
          </a:xfrm>
          <a:prstGeom prst="rect">
            <a:avLst/>
          </a:prstGeom>
          <a:noFill/>
        </p:spPr>
        <p:txBody>
          <a:bodyPr wrap="square" rtlCol="0">
            <a:spAutoFit/>
          </a:bodyPr>
          <a:lstStyle/>
          <a:p>
            <a:pPr algn="ctr"/>
            <a:r>
              <a:rPr lang="en-NZ" sz="4000" b="1" dirty="0">
                <a:effectLst>
                  <a:glow rad="101600">
                    <a:schemeClr val="bg1">
                      <a:alpha val="60000"/>
                    </a:schemeClr>
                  </a:glow>
                </a:effectLst>
              </a:rPr>
              <a:t>Vladimir Lenin founder of the Soviet Union </a:t>
            </a:r>
          </a:p>
        </p:txBody>
      </p:sp>
      <p:sp>
        <p:nvSpPr>
          <p:cNvPr id="4" name="TextBox 3">
            <a:extLst>
              <a:ext uri="{FF2B5EF4-FFF2-40B4-BE49-F238E27FC236}">
                <a16:creationId xmlns:a16="http://schemas.microsoft.com/office/drawing/2014/main" id="{F54D171D-4CD6-49C6-8CA7-BAE69A88373E}"/>
              </a:ext>
            </a:extLst>
          </p:cNvPr>
          <p:cNvSpPr txBox="1"/>
          <p:nvPr/>
        </p:nvSpPr>
        <p:spPr>
          <a:xfrm>
            <a:off x="6528048" y="385033"/>
            <a:ext cx="5472608" cy="3354765"/>
          </a:xfrm>
          <a:prstGeom prst="rect">
            <a:avLst/>
          </a:prstGeom>
          <a:noFill/>
        </p:spPr>
        <p:txBody>
          <a:bodyPr wrap="square" rtlCol="0">
            <a:spAutoFit/>
          </a:bodyPr>
          <a:lstStyle/>
          <a:p>
            <a:pPr algn="ctr"/>
            <a:r>
              <a:rPr lang="en-NZ" sz="3600" dirty="0">
                <a:effectLst>
                  <a:glow rad="101600">
                    <a:schemeClr val="bg1">
                      <a:alpha val="60000"/>
                    </a:schemeClr>
                  </a:glow>
                </a:effectLst>
              </a:rPr>
              <a:t>Conspiracy is so essential a condition of an organisation of this kind that all other conditions… must be made to conform with it.  </a:t>
            </a:r>
          </a:p>
          <a:p>
            <a:pPr algn="ctr"/>
            <a:endParaRPr lang="en-NZ" sz="3200" dirty="0"/>
          </a:p>
        </p:txBody>
      </p:sp>
    </p:spTree>
    <p:extLst>
      <p:ext uri="{BB962C8B-B14F-4D97-AF65-F5344CB8AC3E}">
        <p14:creationId xmlns:p14="http://schemas.microsoft.com/office/powerpoint/2010/main" val="1043653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8347" y="4750052"/>
            <a:ext cx="9144001" cy="1605248"/>
          </a:xfrm>
          <a:prstGeom prst="rect">
            <a:avLst/>
          </a:prstGeom>
          <a:noFill/>
        </p:spPr>
        <p:txBody>
          <a:bodyPr wrap="square" rtlCol="0">
            <a:spAutoFit/>
          </a:bodyPr>
          <a:lstStyle/>
          <a:p>
            <a:pPr algn="ctr"/>
            <a:r>
              <a:rPr lang="en-NZ" sz="3277" dirty="0"/>
              <a:t>The individual is handicapped by coming </a:t>
            </a:r>
          </a:p>
          <a:p>
            <a:pPr algn="ctr"/>
            <a:r>
              <a:rPr lang="en-NZ" sz="3277" dirty="0"/>
              <a:t>face to face with a conspiracy so monstrous he cannot believe it exists.  </a:t>
            </a:r>
            <a:r>
              <a:rPr lang="en-NZ" sz="2949" i="1" dirty="0"/>
              <a:t>J. Edgar Hoover, FBI Director.</a:t>
            </a:r>
          </a:p>
        </p:txBody>
      </p:sp>
      <p:sp>
        <p:nvSpPr>
          <p:cNvPr id="3" name="TextBox 2">
            <a:extLst>
              <a:ext uri="{FF2B5EF4-FFF2-40B4-BE49-F238E27FC236}">
                <a16:creationId xmlns:a16="http://schemas.microsoft.com/office/drawing/2014/main" id="{79FB427A-F3D3-4C03-810E-80B1B62FE238}"/>
              </a:ext>
            </a:extLst>
          </p:cNvPr>
          <p:cNvSpPr txBox="1"/>
          <p:nvPr/>
        </p:nvSpPr>
        <p:spPr>
          <a:xfrm>
            <a:off x="7680176" y="908720"/>
            <a:ext cx="3384376" cy="1938992"/>
          </a:xfrm>
          <a:prstGeom prst="rect">
            <a:avLst/>
          </a:prstGeom>
          <a:noFill/>
        </p:spPr>
        <p:txBody>
          <a:bodyPr wrap="square" rtlCol="0">
            <a:spAutoFit/>
          </a:bodyPr>
          <a:lstStyle/>
          <a:p>
            <a:pPr algn="ctr"/>
            <a:r>
              <a:rPr lang="en-US" sz="4000" b="1" dirty="0"/>
              <a:t>Conspiracies </a:t>
            </a:r>
          </a:p>
          <a:p>
            <a:pPr algn="ctr"/>
            <a:r>
              <a:rPr lang="en-US" sz="4000" b="1" dirty="0"/>
              <a:t>so evil they are unbelievable</a:t>
            </a:r>
            <a:endParaRPr lang="en-NZ" sz="4000" b="1" dirty="0"/>
          </a:p>
        </p:txBody>
      </p:sp>
      <p:pic>
        <p:nvPicPr>
          <p:cNvPr id="5" name="Picture 4">
            <a:extLst>
              <a:ext uri="{FF2B5EF4-FFF2-40B4-BE49-F238E27FC236}">
                <a16:creationId xmlns:a16="http://schemas.microsoft.com/office/drawing/2014/main" id="{5FC3226D-23A4-467B-B7CD-25BE946EA1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8" y="5547"/>
            <a:ext cx="6480719" cy="4275462"/>
          </a:xfrm>
          <a:prstGeom prst="rect">
            <a:avLst/>
          </a:prstGeom>
        </p:spPr>
      </p:pic>
    </p:spTree>
    <p:extLst>
      <p:ext uri="{BB962C8B-B14F-4D97-AF65-F5344CB8AC3E}">
        <p14:creationId xmlns:p14="http://schemas.microsoft.com/office/powerpoint/2010/main" val="130974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2774BB~1">
            <a:extLst>
              <a:ext uri="{FF2B5EF4-FFF2-40B4-BE49-F238E27FC236}">
                <a16:creationId xmlns:a16="http://schemas.microsoft.com/office/drawing/2014/main" id="{6A3C28F1-4662-4C31-AA53-CE0711646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35"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CDB5C8F-C2BD-4233-8AE7-D10E820FD033}"/>
              </a:ext>
            </a:extLst>
          </p:cNvPr>
          <p:cNvSpPr txBox="1"/>
          <p:nvPr/>
        </p:nvSpPr>
        <p:spPr>
          <a:xfrm>
            <a:off x="839416" y="2428963"/>
            <a:ext cx="10513168" cy="2815386"/>
          </a:xfrm>
          <a:prstGeom prst="rect">
            <a:avLst/>
          </a:prstGeom>
          <a:noFill/>
        </p:spPr>
        <p:txBody>
          <a:bodyPr wrap="square" rtlCol="0">
            <a:spAutoFit/>
          </a:bodyPr>
          <a:lstStyle/>
          <a:p>
            <a:pPr algn="ctr"/>
            <a:r>
              <a:rPr lang="en-NZ" sz="2949" dirty="0">
                <a:effectLst>
                  <a:glow rad="101600">
                    <a:schemeClr val="bg1">
                      <a:alpha val="60000"/>
                    </a:schemeClr>
                  </a:glow>
                </a:effectLst>
              </a:rPr>
              <a:t>The church, soon to enter upon her most severe conflict, </a:t>
            </a:r>
          </a:p>
          <a:p>
            <a:pPr algn="ctr"/>
            <a:r>
              <a:rPr lang="en-NZ" sz="2949" dirty="0">
                <a:effectLst>
                  <a:glow rad="101600">
                    <a:schemeClr val="bg1">
                      <a:alpha val="60000"/>
                    </a:schemeClr>
                  </a:glow>
                </a:effectLst>
              </a:rPr>
              <a:t>will be the object most dear to God upon earth. </a:t>
            </a:r>
          </a:p>
          <a:p>
            <a:pPr algn="ctr"/>
            <a:r>
              <a:rPr lang="en-NZ" sz="2949" b="1" dirty="0">
                <a:solidFill>
                  <a:srgbClr val="FFFF00"/>
                </a:solidFill>
                <a:effectLst>
                  <a:glow rad="101600">
                    <a:schemeClr val="bg1">
                      <a:alpha val="60000"/>
                    </a:schemeClr>
                  </a:glow>
                </a:effectLst>
              </a:rPr>
              <a:t>The conspiracy of evil will be stirred with power from beneath, </a:t>
            </a:r>
          </a:p>
          <a:p>
            <a:pPr algn="ctr"/>
            <a:r>
              <a:rPr lang="en-NZ" sz="2949" dirty="0">
                <a:effectLst>
                  <a:glow rad="101600">
                    <a:schemeClr val="bg1">
                      <a:alpha val="60000"/>
                    </a:schemeClr>
                  </a:glow>
                </a:effectLst>
              </a:rPr>
              <a:t>and Satan will cast all the reproach possible upon the chosen ones whom he cannot deceive and delude with his satanic </a:t>
            </a:r>
          </a:p>
          <a:p>
            <a:pPr algn="ctr"/>
            <a:r>
              <a:rPr lang="en-NZ" sz="2949" dirty="0">
                <a:effectLst>
                  <a:glow rad="101600">
                    <a:schemeClr val="bg1">
                      <a:alpha val="60000"/>
                    </a:schemeClr>
                  </a:glow>
                </a:effectLst>
              </a:rPr>
              <a:t>inventions and falsehoods.  </a:t>
            </a:r>
            <a:endParaRPr lang="en-NZ" sz="2621" dirty="0">
              <a:effectLst>
                <a:glow rad="101600">
                  <a:schemeClr val="bg1">
                    <a:alpha val="60000"/>
                  </a:schemeClr>
                </a:glow>
              </a:effectLst>
            </a:endParaRPr>
          </a:p>
        </p:txBody>
      </p:sp>
      <p:sp>
        <p:nvSpPr>
          <p:cNvPr id="6" name="TextBox 5">
            <a:extLst>
              <a:ext uri="{FF2B5EF4-FFF2-40B4-BE49-F238E27FC236}">
                <a16:creationId xmlns:a16="http://schemas.microsoft.com/office/drawing/2014/main" id="{94027880-A46B-4EDC-A554-F7F8D5122C7A}"/>
              </a:ext>
            </a:extLst>
          </p:cNvPr>
          <p:cNvSpPr txBox="1"/>
          <p:nvPr/>
        </p:nvSpPr>
        <p:spPr>
          <a:xfrm>
            <a:off x="2927648" y="1268760"/>
            <a:ext cx="3362490" cy="495649"/>
          </a:xfrm>
          <a:prstGeom prst="rect">
            <a:avLst/>
          </a:prstGeom>
          <a:noFill/>
        </p:spPr>
        <p:txBody>
          <a:bodyPr wrap="square" rtlCol="0">
            <a:spAutoFit/>
          </a:bodyPr>
          <a:lstStyle/>
          <a:p>
            <a:pPr algn="ctr"/>
            <a:r>
              <a:rPr lang="en-NZ" sz="2621" i="1" dirty="0">
                <a:effectLst>
                  <a:glow rad="101600">
                    <a:schemeClr val="bg1">
                      <a:alpha val="60000"/>
                    </a:schemeClr>
                  </a:glow>
                </a:effectLst>
              </a:rPr>
              <a:t>Maranatha 203</a:t>
            </a:r>
          </a:p>
        </p:txBody>
      </p:sp>
      <p:sp>
        <p:nvSpPr>
          <p:cNvPr id="7" name="TextBox 6">
            <a:extLst>
              <a:ext uri="{FF2B5EF4-FFF2-40B4-BE49-F238E27FC236}">
                <a16:creationId xmlns:a16="http://schemas.microsoft.com/office/drawing/2014/main" id="{AA943CFC-FB0B-4094-BC4B-570FEC77E8F8}"/>
              </a:ext>
            </a:extLst>
          </p:cNvPr>
          <p:cNvSpPr txBox="1"/>
          <p:nvPr/>
        </p:nvSpPr>
        <p:spPr>
          <a:xfrm>
            <a:off x="1642175" y="231071"/>
            <a:ext cx="8907649" cy="596638"/>
          </a:xfrm>
          <a:prstGeom prst="rect">
            <a:avLst/>
          </a:prstGeom>
          <a:noFill/>
        </p:spPr>
        <p:txBody>
          <a:bodyPr wrap="square" rtlCol="0">
            <a:spAutoFit/>
          </a:bodyPr>
          <a:lstStyle/>
          <a:p>
            <a:pPr algn="ctr"/>
            <a:r>
              <a:rPr lang="en-US" sz="3277" b="1" dirty="0">
                <a:effectLst>
                  <a:glow rad="101600">
                    <a:schemeClr val="bg1">
                      <a:alpha val="60000"/>
                    </a:schemeClr>
                  </a:glow>
                </a:effectLst>
              </a:rPr>
              <a:t>Satan’s conspiracies directed against God’s People</a:t>
            </a:r>
            <a:endParaRPr lang="en-NZ" sz="3277" b="1" dirty="0">
              <a:effectLst>
                <a:glow rad="101600">
                  <a:schemeClr val="bg1">
                    <a:alpha val="60000"/>
                  </a:schemeClr>
                </a:glow>
              </a:effectLst>
            </a:endParaRPr>
          </a:p>
        </p:txBody>
      </p:sp>
    </p:spTree>
    <p:extLst>
      <p:ext uri="{BB962C8B-B14F-4D97-AF65-F5344CB8AC3E}">
        <p14:creationId xmlns:p14="http://schemas.microsoft.com/office/powerpoint/2010/main" val="3942558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5960" y="1683659"/>
            <a:ext cx="5365057" cy="2062103"/>
          </a:xfrm>
          <a:prstGeom prst="rect">
            <a:avLst/>
          </a:prstGeom>
          <a:noFill/>
        </p:spPr>
        <p:txBody>
          <a:bodyPr wrap="square" rtlCol="0">
            <a:spAutoFit/>
          </a:bodyPr>
          <a:lstStyle/>
          <a:p>
            <a:pPr algn="ctr"/>
            <a:r>
              <a:rPr lang="en-NZ" sz="3200" dirty="0"/>
              <a:t>There is nothing that the great deceiver fears so much as that we shall become acquainted with his devices.  </a:t>
            </a:r>
            <a:r>
              <a:rPr lang="en-NZ" sz="2800" dirty="0"/>
              <a:t>GC 516. </a:t>
            </a:r>
          </a:p>
        </p:txBody>
      </p:sp>
      <p:pic>
        <p:nvPicPr>
          <p:cNvPr id="23554" name="Picture 2" descr="C:\Users\planit\Pictures\My Pictures - 10\P.P. pictures\Prophecy\06041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39"/>
            <a:ext cx="4967677" cy="70020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0" y="492610"/>
            <a:ext cx="4845814" cy="707886"/>
          </a:xfrm>
          <a:prstGeom prst="rect">
            <a:avLst/>
          </a:prstGeom>
          <a:noFill/>
        </p:spPr>
        <p:txBody>
          <a:bodyPr wrap="square" rtlCol="0">
            <a:spAutoFit/>
          </a:bodyPr>
          <a:lstStyle/>
          <a:p>
            <a:pPr algn="ctr"/>
            <a:r>
              <a:rPr lang="en-NZ" sz="4000" b="1" dirty="0"/>
              <a:t>Satan Fears Exposure </a:t>
            </a:r>
          </a:p>
        </p:txBody>
      </p:sp>
      <p:sp>
        <p:nvSpPr>
          <p:cNvPr id="5" name="TextBox 4">
            <a:extLst>
              <a:ext uri="{FF2B5EF4-FFF2-40B4-BE49-F238E27FC236}">
                <a16:creationId xmlns:a16="http://schemas.microsoft.com/office/drawing/2014/main" id="{D44372B1-A90F-4EC1-902E-4ECB55AF9937}"/>
              </a:ext>
            </a:extLst>
          </p:cNvPr>
          <p:cNvSpPr txBox="1"/>
          <p:nvPr/>
        </p:nvSpPr>
        <p:spPr>
          <a:xfrm>
            <a:off x="5430156" y="4228926"/>
            <a:ext cx="6408712" cy="2000548"/>
          </a:xfrm>
          <a:prstGeom prst="rect">
            <a:avLst/>
          </a:prstGeom>
          <a:noFill/>
        </p:spPr>
        <p:txBody>
          <a:bodyPr wrap="square" rtlCol="0">
            <a:spAutoFit/>
          </a:bodyPr>
          <a:lstStyle/>
          <a:p>
            <a:pPr algn="ctr"/>
            <a:r>
              <a:rPr lang="en-NZ" sz="3200" dirty="0">
                <a:effectLst>
                  <a:glow rad="101600">
                    <a:schemeClr val="bg1">
                      <a:alpha val="60000"/>
                    </a:schemeClr>
                  </a:glow>
                </a:effectLst>
              </a:rPr>
              <a:t>And have no fellowship with </a:t>
            </a:r>
          </a:p>
          <a:p>
            <a:pPr algn="ctr"/>
            <a:r>
              <a:rPr lang="en-NZ" sz="3200" dirty="0">
                <a:effectLst>
                  <a:glow rad="101600">
                    <a:schemeClr val="bg1">
                      <a:alpha val="60000"/>
                    </a:schemeClr>
                  </a:glow>
                </a:effectLst>
              </a:rPr>
              <a:t>the unfruitful works of darkness, </a:t>
            </a:r>
          </a:p>
          <a:p>
            <a:pPr algn="ctr"/>
            <a:r>
              <a:rPr lang="en-NZ" sz="3200" dirty="0">
                <a:effectLst>
                  <a:glow rad="101600">
                    <a:schemeClr val="bg1">
                      <a:alpha val="60000"/>
                    </a:schemeClr>
                  </a:glow>
                </a:effectLst>
              </a:rPr>
              <a:t>but rather reprove them.  </a:t>
            </a:r>
          </a:p>
          <a:p>
            <a:pPr algn="ctr"/>
            <a:r>
              <a:rPr lang="en-NZ" sz="2800" dirty="0">
                <a:effectLst>
                  <a:glow rad="101600">
                    <a:schemeClr val="bg1">
                      <a:alpha val="60000"/>
                    </a:schemeClr>
                  </a:glow>
                </a:effectLst>
              </a:rPr>
              <a:t>Eph. 5:11.</a:t>
            </a:r>
            <a:endParaRPr lang="en-NZ" sz="2621" dirty="0"/>
          </a:p>
        </p:txBody>
      </p:sp>
    </p:spTree>
    <p:extLst>
      <p:ext uri="{BB962C8B-B14F-4D97-AF65-F5344CB8AC3E}">
        <p14:creationId xmlns:p14="http://schemas.microsoft.com/office/powerpoint/2010/main" val="105961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0504047X1.jpg">
            <a:extLst>
              <a:ext uri="{FF2B5EF4-FFF2-40B4-BE49-F238E27FC236}">
                <a16:creationId xmlns:a16="http://schemas.microsoft.com/office/drawing/2014/main" id="{37DA5422-A194-4660-90DE-24D3CF144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88" y="0"/>
            <a:ext cx="12288687"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858EA6-DA6A-4CD8-9400-9A4E672DE56B}"/>
              </a:ext>
            </a:extLst>
          </p:cNvPr>
          <p:cNvSpPr txBox="1"/>
          <p:nvPr/>
        </p:nvSpPr>
        <p:spPr>
          <a:xfrm>
            <a:off x="263352" y="2420888"/>
            <a:ext cx="3893409" cy="1323439"/>
          </a:xfrm>
          <a:prstGeom prst="rect">
            <a:avLst/>
          </a:prstGeom>
          <a:noFill/>
        </p:spPr>
        <p:txBody>
          <a:bodyPr wrap="square" rtlCol="0">
            <a:spAutoFit/>
          </a:bodyPr>
          <a:lstStyle/>
          <a:p>
            <a:pPr algn="ctr"/>
            <a:r>
              <a:rPr lang="en-NZ" sz="4000" b="1" dirty="0">
                <a:effectLst>
                  <a:glow rad="101600">
                    <a:schemeClr val="bg1">
                      <a:alpha val="60000"/>
                    </a:schemeClr>
                  </a:glow>
                </a:effectLst>
              </a:rPr>
              <a:t>Who does Satan Conspire with?</a:t>
            </a:r>
            <a:endParaRPr lang="en-AU" sz="4000" b="1" dirty="0">
              <a:effectLst>
                <a:glow rad="101600">
                  <a:schemeClr val="bg1">
                    <a:alpha val="60000"/>
                  </a:schemeClr>
                </a:glow>
              </a:effectLst>
            </a:endParaRPr>
          </a:p>
        </p:txBody>
      </p:sp>
    </p:spTree>
    <p:extLst>
      <p:ext uri="{BB962C8B-B14F-4D97-AF65-F5344CB8AC3E}">
        <p14:creationId xmlns:p14="http://schemas.microsoft.com/office/powerpoint/2010/main" val="1682923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774BB~1">
            <a:extLst>
              <a:ext uri="{FF2B5EF4-FFF2-40B4-BE49-F238E27FC236}">
                <a16:creationId xmlns:a16="http://schemas.microsoft.com/office/drawing/2014/main" id="{4A44DE38-2ECB-4C8E-8E32-17DA01C50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1465F75-BDDA-4FD6-B841-4A50C245FE5F}"/>
              </a:ext>
            </a:extLst>
          </p:cNvPr>
          <p:cNvSpPr txBox="1"/>
          <p:nvPr/>
        </p:nvSpPr>
        <p:spPr>
          <a:xfrm>
            <a:off x="335360" y="2780928"/>
            <a:ext cx="7920880" cy="1754326"/>
          </a:xfrm>
          <a:prstGeom prst="rect">
            <a:avLst/>
          </a:prstGeom>
          <a:noFill/>
        </p:spPr>
        <p:txBody>
          <a:bodyPr wrap="square" rtlCol="0">
            <a:spAutoFit/>
          </a:bodyPr>
          <a:lstStyle/>
          <a:p>
            <a:pPr algn="ctr"/>
            <a:r>
              <a:rPr lang="en-US" altLang="en-US" sz="3600" dirty="0">
                <a:effectLst>
                  <a:glow rad="101600">
                    <a:schemeClr val="bg1">
                      <a:alpha val="60000"/>
                    </a:schemeClr>
                  </a:glow>
                </a:effectLst>
              </a:rPr>
              <a:t>I saw the leading men of the earth consulting together, and Satan and his angels busy around them. </a:t>
            </a:r>
            <a:endParaRPr lang="en-NZ" sz="3600" dirty="0"/>
          </a:p>
        </p:txBody>
      </p:sp>
      <p:sp>
        <p:nvSpPr>
          <p:cNvPr id="4" name="TextBox 3">
            <a:extLst>
              <a:ext uri="{FF2B5EF4-FFF2-40B4-BE49-F238E27FC236}">
                <a16:creationId xmlns:a16="http://schemas.microsoft.com/office/drawing/2014/main" id="{AC598B24-7E97-460A-8CB7-69141525F2F8}"/>
              </a:ext>
            </a:extLst>
          </p:cNvPr>
          <p:cNvSpPr txBox="1"/>
          <p:nvPr/>
        </p:nvSpPr>
        <p:spPr>
          <a:xfrm>
            <a:off x="3904686" y="1249257"/>
            <a:ext cx="1592759" cy="495649"/>
          </a:xfrm>
          <a:prstGeom prst="rect">
            <a:avLst/>
          </a:prstGeom>
          <a:noFill/>
        </p:spPr>
        <p:txBody>
          <a:bodyPr wrap="square" rtlCol="0">
            <a:spAutoFit/>
          </a:bodyPr>
          <a:lstStyle/>
          <a:p>
            <a:pPr algn="ctr"/>
            <a:r>
              <a:rPr lang="en-US" altLang="en-US" sz="2621" dirty="0">
                <a:effectLst>
                  <a:glow rad="101600">
                    <a:schemeClr val="bg1">
                      <a:alpha val="60000"/>
                    </a:schemeClr>
                  </a:glow>
                </a:effectLst>
              </a:rPr>
              <a:t>EW 282</a:t>
            </a:r>
            <a:endParaRPr lang="en-NZ" sz="2621" dirty="0"/>
          </a:p>
        </p:txBody>
      </p:sp>
      <p:sp>
        <p:nvSpPr>
          <p:cNvPr id="5" name="TextBox 4">
            <a:extLst>
              <a:ext uri="{FF2B5EF4-FFF2-40B4-BE49-F238E27FC236}">
                <a16:creationId xmlns:a16="http://schemas.microsoft.com/office/drawing/2014/main" id="{52AB3484-1ECD-420C-A8D4-467B415E4F0D}"/>
              </a:ext>
            </a:extLst>
          </p:cNvPr>
          <p:cNvSpPr txBox="1"/>
          <p:nvPr/>
        </p:nvSpPr>
        <p:spPr>
          <a:xfrm>
            <a:off x="839416" y="203502"/>
            <a:ext cx="9577064" cy="646331"/>
          </a:xfrm>
          <a:prstGeom prst="rect">
            <a:avLst/>
          </a:prstGeom>
          <a:noFill/>
        </p:spPr>
        <p:txBody>
          <a:bodyPr wrap="square" rtlCol="0">
            <a:spAutoFit/>
          </a:bodyPr>
          <a:lstStyle/>
          <a:p>
            <a:pPr algn="ctr"/>
            <a:r>
              <a:rPr lang="en-US" sz="3600" b="1" dirty="0">
                <a:effectLst>
                  <a:glow rad="101600">
                    <a:schemeClr val="bg1">
                      <a:alpha val="60000"/>
                    </a:schemeClr>
                  </a:glow>
                </a:effectLst>
              </a:rPr>
              <a:t>Satan uses the wealthy and powerful – the Elite</a:t>
            </a:r>
            <a:endParaRPr lang="en-NZ" sz="3600" b="1" dirty="0">
              <a:effectLst>
                <a:glow rad="101600">
                  <a:schemeClr val="bg1">
                    <a:alpha val="60000"/>
                  </a:schemeClr>
                </a:glow>
              </a:effectLst>
            </a:endParaRPr>
          </a:p>
        </p:txBody>
      </p:sp>
    </p:spTree>
    <p:extLst>
      <p:ext uri="{BB962C8B-B14F-4D97-AF65-F5344CB8AC3E}">
        <p14:creationId xmlns:p14="http://schemas.microsoft.com/office/powerpoint/2010/main" val="803536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3F354C-CFD0-4933-9C41-4138F7FBB916}"/>
              </a:ext>
            </a:extLst>
          </p:cNvPr>
          <p:cNvSpPr txBox="1"/>
          <p:nvPr/>
        </p:nvSpPr>
        <p:spPr>
          <a:xfrm>
            <a:off x="3215680" y="33800"/>
            <a:ext cx="9143999" cy="3970318"/>
          </a:xfrm>
          <a:prstGeom prst="rect">
            <a:avLst/>
          </a:prstGeom>
          <a:noFill/>
        </p:spPr>
        <p:txBody>
          <a:bodyPr wrap="square" rtlCol="0">
            <a:spAutoFit/>
          </a:bodyPr>
          <a:lstStyle/>
          <a:p>
            <a:pPr algn="ctr"/>
            <a:r>
              <a:rPr lang="en-NZ" sz="3200" dirty="0"/>
              <a:t>The rich will strive to establish their dominion </a:t>
            </a:r>
          </a:p>
          <a:p>
            <a:pPr algn="ctr"/>
            <a:r>
              <a:rPr lang="en-NZ" sz="3200" dirty="0"/>
              <a:t>and enslave the rest. They always did.  </a:t>
            </a:r>
          </a:p>
          <a:p>
            <a:pPr algn="ctr"/>
            <a:r>
              <a:rPr lang="en-NZ" sz="3200" dirty="0"/>
              <a:t>They always will... They will have the </a:t>
            </a:r>
          </a:p>
          <a:p>
            <a:pPr algn="ctr"/>
            <a:r>
              <a:rPr lang="en-NZ" sz="3200" dirty="0"/>
              <a:t>same effect here as elsewhere, </a:t>
            </a:r>
          </a:p>
          <a:p>
            <a:pPr algn="ctr"/>
            <a:r>
              <a:rPr lang="en-NZ" sz="3200" dirty="0"/>
              <a:t>if we do not, </a:t>
            </a:r>
          </a:p>
          <a:p>
            <a:pPr algn="ctr"/>
            <a:r>
              <a:rPr lang="en-NZ" sz="3200" dirty="0"/>
              <a:t>(by the power of government), </a:t>
            </a:r>
          </a:p>
          <a:p>
            <a:pPr algn="ctr"/>
            <a:r>
              <a:rPr lang="en-NZ" sz="3200" dirty="0"/>
              <a:t>keep them in their proper spheres. </a:t>
            </a:r>
          </a:p>
          <a:p>
            <a:pPr algn="ctr"/>
            <a:r>
              <a:rPr lang="en-NZ" sz="2800" i="1" dirty="0"/>
              <a:t>Letter from Gouverneur Morris to James Madison, 1787.</a:t>
            </a:r>
            <a:endParaRPr lang="en-NZ" sz="2800" dirty="0"/>
          </a:p>
        </p:txBody>
      </p:sp>
      <p:pic>
        <p:nvPicPr>
          <p:cNvPr id="6" name="Picture 5">
            <a:extLst>
              <a:ext uri="{FF2B5EF4-FFF2-40B4-BE49-F238E27FC236}">
                <a16:creationId xmlns:a16="http://schemas.microsoft.com/office/drawing/2014/main" id="{288B3303-5145-43BF-A4C7-6C5A5BC5A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29"/>
            <a:ext cx="3359696" cy="4025338"/>
          </a:xfrm>
          <a:prstGeom prst="rect">
            <a:avLst/>
          </a:prstGeom>
        </p:spPr>
      </p:pic>
      <p:sp>
        <p:nvSpPr>
          <p:cNvPr id="7" name="TextBox 6">
            <a:extLst>
              <a:ext uri="{FF2B5EF4-FFF2-40B4-BE49-F238E27FC236}">
                <a16:creationId xmlns:a16="http://schemas.microsoft.com/office/drawing/2014/main" id="{ECDE2FA6-09FA-4C9F-B9FD-AD182FA27F2C}"/>
              </a:ext>
            </a:extLst>
          </p:cNvPr>
          <p:cNvSpPr txBox="1"/>
          <p:nvPr/>
        </p:nvSpPr>
        <p:spPr>
          <a:xfrm>
            <a:off x="1919536" y="5085184"/>
            <a:ext cx="8352928" cy="647100"/>
          </a:xfrm>
          <a:prstGeom prst="rect">
            <a:avLst/>
          </a:prstGeom>
          <a:noFill/>
        </p:spPr>
        <p:txBody>
          <a:bodyPr wrap="square" rtlCol="0">
            <a:spAutoFit/>
          </a:bodyPr>
          <a:lstStyle/>
          <a:p>
            <a:pPr algn="ctr"/>
            <a:r>
              <a:rPr lang="en-US" sz="3605" b="1" dirty="0"/>
              <a:t>The Rich (the Elite) dominate and enslave</a:t>
            </a:r>
            <a:endParaRPr lang="en-NZ" sz="3605" b="1" dirty="0"/>
          </a:p>
        </p:txBody>
      </p:sp>
    </p:spTree>
    <p:extLst>
      <p:ext uri="{BB962C8B-B14F-4D97-AF65-F5344CB8AC3E}">
        <p14:creationId xmlns:p14="http://schemas.microsoft.com/office/powerpoint/2010/main" val="2693352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83832" y="1840915"/>
            <a:ext cx="7560840" cy="4866076"/>
          </a:xfrm>
          <a:prstGeom prst="rect">
            <a:avLst/>
          </a:prstGeom>
          <a:noFill/>
        </p:spPr>
        <p:txBody>
          <a:bodyPr wrap="square" rtlCol="0">
            <a:spAutoFit/>
          </a:bodyPr>
          <a:lstStyle/>
          <a:p>
            <a:pPr algn="ctr"/>
            <a:r>
              <a:rPr lang="en-NZ" sz="3200" dirty="0"/>
              <a:t>The abuse of buying and selling votes </a:t>
            </a:r>
          </a:p>
          <a:p>
            <a:pPr algn="ctr"/>
            <a:r>
              <a:rPr lang="en-NZ" sz="3200" dirty="0"/>
              <a:t>crept in and money began to play an important part in determining elections. </a:t>
            </a:r>
          </a:p>
          <a:p>
            <a:pPr algn="ctr"/>
            <a:r>
              <a:rPr lang="en-NZ" sz="3200" dirty="0"/>
              <a:t>Later on, this process of corruption </a:t>
            </a:r>
          </a:p>
          <a:p>
            <a:pPr algn="ctr"/>
            <a:r>
              <a:rPr lang="en-NZ" sz="3200" dirty="0"/>
              <a:t>spread to the law courts. </a:t>
            </a:r>
          </a:p>
          <a:p>
            <a:pPr algn="ctr"/>
            <a:r>
              <a:rPr lang="en-NZ" sz="3200" dirty="0"/>
              <a:t>And then to the army, and finally </a:t>
            </a:r>
          </a:p>
          <a:p>
            <a:pPr algn="ctr"/>
            <a:r>
              <a:rPr lang="en-NZ" sz="3200" dirty="0"/>
              <a:t>the Republic was subjected to </a:t>
            </a:r>
          </a:p>
          <a:p>
            <a:pPr algn="ctr"/>
            <a:r>
              <a:rPr lang="en-NZ" sz="3200" dirty="0"/>
              <a:t>the rule of emperors. </a:t>
            </a:r>
          </a:p>
          <a:p>
            <a:pPr algn="ctr"/>
            <a:r>
              <a:rPr lang="en-NZ" sz="2800" i="1" dirty="0"/>
              <a:t>Plutarch, Historian of the Roman Republic.</a:t>
            </a:r>
          </a:p>
          <a:p>
            <a:pPr algn="ctr"/>
            <a:endParaRPr lang="en-NZ" sz="2621" dirty="0"/>
          </a:p>
        </p:txBody>
      </p:sp>
      <p:sp>
        <p:nvSpPr>
          <p:cNvPr id="3" name="TextBox 2"/>
          <p:cNvSpPr txBox="1"/>
          <p:nvPr/>
        </p:nvSpPr>
        <p:spPr>
          <a:xfrm>
            <a:off x="4367608" y="365040"/>
            <a:ext cx="7993288" cy="1200329"/>
          </a:xfrm>
          <a:prstGeom prst="rect">
            <a:avLst/>
          </a:prstGeom>
          <a:noFill/>
        </p:spPr>
        <p:txBody>
          <a:bodyPr wrap="square" rtlCol="0">
            <a:spAutoFit/>
          </a:bodyPr>
          <a:lstStyle/>
          <a:p>
            <a:pPr algn="ctr"/>
            <a:r>
              <a:rPr lang="en-NZ" sz="3600" b="1" dirty="0"/>
              <a:t>Elite use their Wealth </a:t>
            </a:r>
          </a:p>
          <a:p>
            <a:pPr algn="ctr"/>
            <a:r>
              <a:rPr lang="en-NZ" sz="3600" b="1" dirty="0"/>
              <a:t>to Corrupt Society</a:t>
            </a:r>
          </a:p>
        </p:txBody>
      </p:sp>
      <p:pic>
        <p:nvPicPr>
          <p:cNvPr id="20482" name="Picture 2" descr="https://upload.wikimedia.org/wikipedia/commons/3/34/Plutarch_of_Chaeronea-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916"/>
            <a:ext cx="4583832" cy="6834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547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0F864-8D14-4C9B-8DF1-1F1EBD9BC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6" y="2214"/>
            <a:ext cx="12192000" cy="6857999"/>
          </a:xfrm>
          <a:prstGeom prst="rect">
            <a:avLst/>
          </a:prstGeom>
        </p:spPr>
      </p:pic>
      <p:sp>
        <p:nvSpPr>
          <p:cNvPr id="2" name="TextBox 1">
            <a:extLst>
              <a:ext uri="{FF2B5EF4-FFF2-40B4-BE49-F238E27FC236}">
                <a16:creationId xmlns:a16="http://schemas.microsoft.com/office/drawing/2014/main" id="{7F477AFE-CF26-46A2-854C-75CDD9E11E48}"/>
              </a:ext>
            </a:extLst>
          </p:cNvPr>
          <p:cNvSpPr txBox="1"/>
          <p:nvPr/>
        </p:nvSpPr>
        <p:spPr>
          <a:xfrm>
            <a:off x="191344" y="456373"/>
            <a:ext cx="7344816" cy="4524315"/>
          </a:xfrm>
          <a:prstGeom prst="rect">
            <a:avLst/>
          </a:prstGeom>
          <a:noFill/>
        </p:spPr>
        <p:txBody>
          <a:bodyPr wrap="square" rtlCol="0">
            <a:spAutoFit/>
          </a:bodyPr>
          <a:lstStyle/>
          <a:p>
            <a:pPr algn="ctr"/>
            <a:r>
              <a:rPr lang="en-US" sz="3200" dirty="0">
                <a:effectLst>
                  <a:glow rad="101600">
                    <a:schemeClr val="bg1">
                      <a:alpha val="60000"/>
                    </a:schemeClr>
                  </a:glow>
                </a:effectLst>
              </a:rPr>
              <a:t>Go to now, ye rich men, weep and howl for your miseries that shall come upon you. Your riches are corrupted, </a:t>
            </a:r>
          </a:p>
          <a:p>
            <a:pPr algn="ctr"/>
            <a:r>
              <a:rPr lang="en-US" sz="3200" dirty="0">
                <a:effectLst>
                  <a:glow rad="101600">
                    <a:schemeClr val="bg1">
                      <a:alpha val="60000"/>
                    </a:schemeClr>
                  </a:glow>
                </a:effectLst>
              </a:rPr>
              <a:t>and your garments are motheaten. </a:t>
            </a:r>
          </a:p>
          <a:p>
            <a:pPr algn="ctr"/>
            <a:r>
              <a:rPr lang="en-US" sz="3200" dirty="0">
                <a:effectLst>
                  <a:glow rad="101600">
                    <a:schemeClr val="bg1">
                      <a:alpha val="60000"/>
                    </a:schemeClr>
                  </a:glow>
                </a:effectLst>
              </a:rPr>
              <a:t>Your gold and silver is cankered; </a:t>
            </a:r>
          </a:p>
          <a:p>
            <a:pPr algn="ctr"/>
            <a:r>
              <a:rPr lang="en-US" sz="3200" dirty="0">
                <a:effectLst>
                  <a:glow rad="101600">
                    <a:schemeClr val="bg1">
                      <a:alpha val="60000"/>
                    </a:schemeClr>
                  </a:glow>
                </a:effectLst>
              </a:rPr>
              <a:t>and the rust of them shall be a </a:t>
            </a:r>
          </a:p>
          <a:p>
            <a:pPr algn="ctr"/>
            <a:r>
              <a:rPr lang="en-US" sz="3200" dirty="0">
                <a:effectLst>
                  <a:glow rad="101600">
                    <a:schemeClr val="bg1">
                      <a:alpha val="60000"/>
                    </a:schemeClr>
                  </a:glow>
                </a:effectLst>
              </a:rPr>
              <a:t>witness against you, and shall eat your flesh as it were fire. Ye have heaped treasure together for the last days. </a:t>
            </a:r>
            <a:endParaRPr lang="en-NZ" sz="3200" dirty="0"/>
          </a:p>
        </p:txBody>
      </p:sp>
      <p:sp>
        <p:nvSpPr>
          <p:cNvPr id="4" name="TextBox 3">
            <a:extLst>
              <a:ext uri="{FF2B5EF4-FFF2-40B4-BE49-F238E27FC236}">
                <a16:creationId xmlns:a16="http://schemas.microsoft.com/office/drawing/2014/main" id="{019120AA-57F7-4AA4-BB20-7D26D00AF644}"/>
              </a:ext>
            </a:extLst>
          </p:cNvPr>
          <p:cNvSpPr txBox="1"/>
          <p:nvPr/>
        </p:nvSpPr>
        <p:spPr>
          <a:xfrm>
            <a:off x="623392" y="5373216"/>
            <a:ext cx="6336704" cy="646331"/>
          </a:xfrm>
          <a:prstGeom prst="rect">
            <a:avLst/>
          </a:prstGeom>
          <a:noFill/>
        </p:spPr>
        <p:txBody>
          <a:bodyPr wrap="square" rtlCol="0">
            <a:spAutoFit/>
          </a:bodyPr>
          <a:lstStyle/>
          <a:p>
            <a:pPr algn="ctr"/>
            <a:r>
              <a:rPr lang="en-US" sz="3600" b="1" dirty="0">
                <a:effectLst>
                  <a:glow rad="101600">
                    <a:schemeClr val="bg1">
                      <a:alpha val="60000"/>
                    </a:schemeClr>
                  </a:glow>
                </a:effectLst>
              </a:rPr>
              <a:t>The Elite will lose their wealth</a:t>
            </a:r>
            <a:endParaRPr lang="en-NZ" sz="3600" b="1" dirty="0">
              <a:effectLst>
                <a:glow rad="101600">
                  <a:schemeClr val="bg1">
                    <a:alpha val="60000"/>
                  </a:schemeClr>
                </a:glow>
              </a:effectLst>
            </a:endParaRPr>
          </a:p>
        </p:txBody>
      </p:sp>
    </p:spTree>
    <p:extLst>
      <p:ext uri="{BB962C8B-B14F-4D97-AF65-F5344CB8AC3E}">
        <p14:creationId xmlns:p14="http://schemas.microsoft.com/office/powerpoint/2010/main" val="3093640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2774B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704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1344" y="2144220"/>
            <a:ext cx="8379727" cy="4031873"/>
          </a:xfrm>
          <a:prstGeom prst="rect">
            <a:avLst/>
          </a:prstGeom>
          <a:noFill/>
        </p:spPr>
        <p:txBody>
          <a:bodyPr wrap="square" rtlCol="0">
            <a:spAutoFit/>
          </a:bodyPr>
          <a:lstStyle/>
          <a:p>
            <a:pPr algn="ctr"/>
            <a:r>
              <a:rPr lang="en-NZ" sz="3200" dirty="0">
                <a:effectLst>
                  <a:glow rad="101600">
                    <a:schemeClr val="bg1">
                      <a:alpha val="60000"/>
                    </a:schemeClr>
                  </a:glow>
                </a:effectLst>
              </a:rPr>
              <a:t>They are watching the strained, </a:t>
            </a:r>
          </a:p>
          <a:p>
            <a:pPr algn="ctr"/>
            <a:r>
              <a:rPr lang="en-NZ" sz="3200" dirty="0">
                <a:effectLst>
                  <a:glow rad="101600">
                    <a:schemeClr val="bg1">
                      <a:alpha val="60000"/>
                    </a:schemeClr>
                  </a:glow>
                </a:effectLst>
              </a:rPr>
              <a:t>restless relations that exist among the nations.  They observe the intensity that is                                taking possession of every earthly element, </a:t>
            </a:r>
          </a:p>
          <a:p>
            <a:pPr algn="ctr"/>
            <a:r>
              <a:rPr lang="en-NZ" sz="3200" dirty="0">
                <a:effectLst>
                  <a:glow rad="101600">
                    <a:schemeClr val="bg1">
                      <a:alpha val="60000"/>
                    </a:schemeClr>
                  </a:glow>
                </a:effectLst>
              </a:rPr>
              <a:t>and they recognize that something great </a:t>
            </a:r>
          </a:p>
          <a:p>
            <a:pPr algn="ctr"/>
            <a:r>
              <a:rPr lang="en-NZ" sz="3200" dirty="0">
                <a:effectLst>
                  <a:glow rad="101600">
                    <a:schemeClr val="bg1">
                      <a:alpha val="60000"/>
                    </a:schemeClr>
                  </a:glow>
                </a:effectLst>
              </a:rPr>
              <a:t>and decisive is about to take place– </a:t>
            </a:r>
          </a:p>
          <a:p>
            <a:pPr algn="ctr"/>
            <a:r>
              <a:rPr lang="en-NZ" sz="3200" b="1" dirty="0">
                <a:solidFill>
                  <a:srgbClr val="FFFF00"/>
                </a:solidFill>
                <a:effectLst>
                  <a:glow rad="101600">
                    <a:schemeClr val="bg1">
                      <a:alpha val="60000"/>
                    </a:schemeClr>
                  </a:glow>
                </a:effectLst>
              </a:rPr>
              <a:t>that the world is on the verge </a:t>
            </a:r>
          </a:p>
          <a:p>
            <a:pPr algn="ctr"/>
            <a:r>
              <a:rPr lang="en-NZ" sz="3200" b="1" dirty="0">
                <a:solidFill>
                  <a:srgbClr val="FFFF00"/>
                </a:solidFill>
                <a:effectLst>
                  <a:glow rad="101600">
                    <a:schemeClr val="bg1">
                      <a:alpha val="60000"/>
                    </a:schemeClr>
                  </a:glow>
                </a:effectLst>
              </a:rPr>
              <a:t>of a stupendous crisis. </a:t>
            </a:r>
          </a:p>
        </p:txBody>
      </p:sp>
      <p:sp>
        <p:nvSpPr>
          <p:cNvPr id="6" name="TextBox 5"/>
          <p:cNvSpPr txBox="1"/>
          <p:nvPr/>
        </p:nvSpPr>
        <p:spPr>
          <a:xfrm>
            <a:off x="3029802" y="1320800"/>
            <a:ext cx="3345597" cy="523220"/>
          </a:xfrm>
          <a:prstGeom prst="rect">
            <a:avLst/>
          </a:prstGeom>
          <a:noFill/>
        </p:spPr>
        <p:txBody>
          <a:bodyPr wrap="square" rtlCol="0">
            <a:spAutoFit/>
          </a:bodyPr>
          <a:lstStyle/>
          <a:p>
            <a:pPr algn="ctr"/>
            <a:r>
              <a:rPr lang="en-NZ" sz="2800" dirty="0">
                <a:effectLst>
                  <a:glow rad="101600">
                    <a:schemeClr val="bg1">
                      <a:alpha val="60000"/>
                    </a:schemeClr>
                  </a:glow>
                </a:effectLst>
              </a:rPr>
              <a:t>Ed 179</a:t>
            </a:r>
          </a:p>
        </p:txBody>
      </p:sp>
      <p:sp>
        <p:nvSpPr>
          <p:cNvPr id="8" name="TextBox 7"/>
          <p:cNvSpPr txBox="1"/>
          <p:nvPr/>
        </p:nvSpPr>
        <p:spPr>
          <a:xfrm>
            <a:off x="1803400" y="139700"/>
            <a:ext cx="8026400" cy="646331"/>
          </a:xfrm>
          <a:prstGeom prst="rect">
            <a:avLst/>
          </a:prstGeom>
          <a:noFill/>
        </p:spPr>
        <p:txBody>
          <a:bodyPr wrap="square" rtlCol="0">
            <a:spAutoFit/>
          </a:bodyPr>
          <a:lstStyle/>
          <a:p>
            <a:pPr algn="ctr"/>
            <a:r>
              <a:rPr lang="en-NZ" sz="3600" b="1" dirty="0">
                <a:effectLst>
                  <a:glow rad="101600">
                    <a:schemeClr val="bg1">
                      <a:alpha val="60000"/>
                    </a:schemeClr>
                  </a:glow>
                </a:effectLst>
              </a:rPr>
              <a:t>The Signs of the Times</a:t>
            </a:r>
          </a:p>
        </p:txBody>
      </p:sp>
    </p:spTree>
    <p:extLst>
      <p:ext uri="{BB962C8B-B14F-4D97-AF65-F5344CB8AC3E}">
        <p14:creationId xmlns:p14="http://schemas.microsoft.com/office/powerpoint/2010/main" val="2000968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0F864-8D14-4C9B-8DF1-1F1EBD9BC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6" y="2214"/>
            <a:ext cx="12192000" cy="6857999"/>
          </a:xfrm>
          <a:prstGeom prst="rect">
            <a:avLst/>
          </a:prstGeom>
        </p:spPr>
      </p:pic>
      <p:sp>
        <p:nvSpPr>
          <p:cNvPr id="2" name="TextBox 1">
            <a:extLst>
              <a:ext uri="{FF2B5EF4-FFF2-40B4-BE49-F238E27FC236}">
                <a16:creationId xmlns:a16="http://schemas.microsoft.com/office/drawing/2014/main" id="{7F477AFE-CF26-46A2-854C-75CDD9E11E48}"/>
              </a:ext>
            </a:extLst>
          </p:cNvPr>
          <p:cNvSpPr txBox="1"/>
          <p:nvPr/>
        </p:nvSpPr>
        <p:spPr>
          <a:xfrm>
            <a:off x="335360" y="1823608"/>
            <a:ext cx="6624736" cy="5034392"/>
          </a:xfrm>
          <a:prstGeom prst="rect">
            <a:avLst/>
          </a:prstGeom>
          <a:noFill/>
        </p:spPr>
        <p:txBody>
          <a:bodyPr wrap="square" rtlCol="0">
            <a:spAutoFit/>
          </a:bodyPr>
          <a:lstStyle/>
          <a:p>
            <a:pPr algn="ctr"/>
            <a:r>
              <a:rPr lang="en-US" sz="3277" dirty="0">
                <a:effectLst>
                  <a:glow rad="101600">
                    <a:schemeClr val="bg1">
                      <a:alpha val="60000"/>
                    </a:schemeClr>
                  </a:glow>
                </a:effectLst>
              </a:rPr>
              <a:t>Behold, the hire of the </a:t>
            </a:r>
            <a:r>
              <a:rPr lang="en-US" sz="3277" dirty="0" err="1">
                <a:effectLst>
                  <a:glow rad="101600">
                    <a:schemeClr val="bg1">
                      <a:alpha val="60000"/>
                    </a:schemeClr>
                  </a:glow>
                </a:effectLst>
              </a:rPr>
              <a:t>labourers</a:t>
            </a:r>
            <a:r>
              <a:rPr lang="en-US" sz="3277" dirty="0">
                <a:effectLst>
                  <a:glow rad="101600">
                    <a:schemeClr val="bg1">
                      <a:alpha val="60000"/>
                    </a:schemeClr>
                  </a:glow>
                </a:effectLst>
              </a:rPr>
              <a:t> </a:t>
            </a:r>
          </a:p>
          <a:p>
            <a:pPr algn="ctr"/>
            <a:r>
              <a:rPr lang="en-US" sz="3277" dirty="0">
                <a:effectLst>
                  <a:glow rad="101600">
                    <a:schemeClr val="bg1">
                      <a:alpha val="60000"/>
                    </a:schemeClr>
                  </a:glow>
                </a:effectLst>
              </a:rPr>
              <a:t>who have reaped down your fields, </a:t>
            </a:r>
            <a:r>
              <a:rPr lang="en-US" sz="3277" b="1" dirty="0">
                <a:solidFill>
                  <a:srgbClr val="FFFF00"/>
                </a:solidFill>
                <a:effectLst>
                  <a:glow rad="101600">
                    <a:schemeClr val="bg1">
                      <a:alpha val="60000"/>
                    </a:schemeClr>
                  </a:glow>
                </a:effectLst>
              </a:rPr>
              <a:t>which is of you kept back by fraud, </a:t>
            </a:r>
            <a:r>
              <a:rPr lang="en-US" sz="3277" dirty="0" err="1">
                <a:effectLst>
                  <a:glow rad="101600">
                    <a:schemeClr val="bg1">
                      <a:alpha val="60000"/>
                    </a:schemeClr>
                  </a:glow>
                </a:effectLst>
              </a:rPr>
              <a:t>crieth</a:t>
            </a:r>
            <a:r>
              <a:rPr lang="en-US" sz="3277" dirty="0">
                <a:effectLst>
                  <a:glow rad="101600">
                    <a:schemeClr val="bg1">
                      <a:alpha val="60000"/>
                    </a:schemeClr>
                  </a:glow>
                </a:effectLst>
              </a:rPr>
              <a:t>: and the cries of them which have reaped are entered into the </a:t>
            </a:r>
          </a:p>
          <a:p>
            <a:pPr algn="ctr"/>
            <a:r>
              <a:rPr lang="en-US" sz="3277" dirty="0">
                <a:effectLst>
                  <a:glow rad="101600">
                    <a:schemeClr val="bg1">
                      <a:alpha val="60000"/>
                    </a:schemeClr>
                  </a:glow>
                </a:effectLst>
              </a:rPr>
              <a:t>ears of the Lord of </a:t>
            </a:r>
            <a:r>
              <a:rPr lang="en-US" sz="3277" dirty="0" err="1">
                <a:effectLst>
                  <a:glow rad="101600">
                    <a:schemeClr val="bg1">
                      <a:alpha val="60000"/>
                    </a:schemeClr>
                  </a:glow>
                </a:effectLst>
              </a:rPr>
              <a:t>sabaoth</a:t>
            </a:r>
            <a:r>
              <a:rPr lang="en-US" sz="3277" dirty="0">
                <a:effectLst>
                  <a:glow rad="101600">
                    <a:schemeClr val="bg1">
                      <a:alpha val="60000"/>
                    </a:schemeClr>
                  </a:glow>
                </a:effectLst>
              </a:rPr>
              <a:t>. </a:t>
            </a:r>
            <a:r>
              <a:rPr lang="en-US" sz="3277" b="1" baseline="30000" dirty="0">
                <a:effectLst>
                  <a:glow rad="101600">
                    <a:schemeClr val="bg1">
                      <a:alpha val="60000"/>
                    </a:schemeClr>
                  </a:glow>
                </a:effectLst>
              </a:rPr>
              <a:t> </a:t>
            </a:r>
          </a:p>
          <a:p>
            <a:pPr algn="ctr"/>
            <a:r>
              <a:rPr lang="en-US" sz="3277" dirty="0">
                <a:effectLst>
                  <a:glow rad="101600">
                    <a:schemeClr val="bg1">
                      <a:alpha val="60000"/>
                    </a:schemeClr>
                  </a:glow>
                </a:effectLst>
              </a:rPr>
              <a:t>Ye have lived in pleasure on the earth, and been wanton; ye have nourished your hearts, as in a day of slaughter.</a:t>
            </a:r>
          </a:p>
          <a:p>
            <a:pPr algn="ctr"/>
            <a:endParaRPr lang="en-NZ" sz="2621" dirty="0"/>
          </a:p>
        </p:txBody>
      </p:sp>
      <p:sp>
        <p:nvSpPr>
          <p:cNvPr id="5" name="TextBox 4">
            <a:extLst>
              <a:ext uri="{FF2B5EF4-FFF2-40B4-BE49-F238E27FC236}">
                <a16:creationId xmlns:a16="http://schemas.microsoft.com/office/drawing/2014/main" id="{AF5EEFEC-5590-4617-AAF6-98FF2BFAAE9A}"/>
              </a:ext>
            </a:extLst>
          </p:cNvPr>
          <p:cNvSpPr txBox="1"/>
          <p:nvPr/>
        </p:nvSpPr>
        <p:spPr>
          <a:xfrm>
            <a:off x="551384" y="620688"/>
            <a:ext cx="6408712" cy="707886"/>
          </a:xfrm>
          <a:prstGeom prst="rect">
            <a:avLst/>
          </a:prstGeom>
          <a:noFill/>
        </p:spPr>
        <p:txBody>
          <a:bodyPr wrap="square" rtlCol="0">
            <a:spAutoFit/>
          </a:bodyPr>
          <a:lstStyle/>
          <a:p>
            <a:pPr algn="ctr"/>
            <a:r>
              <a:rPr lang="en-US" sz="4000" b="1" dirty="0">
                <a:effectLst>
                  <a:glow rad="101600">
                    <a:schemeClr val="bg1">
                      <a:alpha val="60000"/>
                    </a:schemeClr>
                  </a:glow>
                </a:effectLst>
              </a:rPr>
              <a:t>Riches obtained illegally </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1804757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D66570-33AE-4B8B-A82A-90EE7686D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extBox 1">
            <a:extLst>
              <a:ext uri="{FF2B5EF4-FFF2-40B4-BE49-F238E27FC236}">
                <a16:creationId xmlns:a16="http://schemas.microsoft.com/office/drawing/2014/main" id="{C565D029-B636-461E-AAAE-05A4AF35AD6D}"/>
              </a:ext>
            </a:extLst>
          </p:cNvPr>
          <p:cNvSpPr txBox="1"/>
          <p:nvPr/>
        </p:nvSpPr>
        <p:spPr>
          <a:xfrm>
            <a:off x="191344" y="3940795"/>
            <a:ext cx="7632848" cy="1754326"/>
          </a:xfrm>
          <a:prstGeom prst="rect">
            <a:avLst/>
          </a:prstGeom>
          <a:noFill/>
        </p:spPr>
        <p:txBody>
          <a:bodyPr wrap="square" rtlCol="0">
            <a:spAutoFit/>
          </a:bodyPr>
          <a:lstStyle/>
          <a:p>
            <a:pPr algn="ctr"/>
            <a:r>
              <a:rPr lang="en-US" sz="3600" b="1" dirty="0">
                <a:solidFill>
                  <a:srgbClr val="FFFF00"/>
                </a:solidFill>
                <a:effectLst>
                  <a:glow rad="101600">
                    <a:schemeClr val="bg1">
                      <a:alpha val="60000"/>
                    </a:schemeClr>
                  </a:glow>
                </a:effectLst>
              </a:rPr>
              <a:t>Ye have condemned and killed the just; </a:t>
            </a:r>
            <a:r>
              <a:rPr lang="en-US" sz="3600" dirty="0">
                <a:effectLst>
                  <a:glow rad="101600">
                    <a:schemeClr val="bg1">
                      <a:alpha val="60000"/>
                    </a:schemeClr>
                  </a:glow>
                </a:effectLst>
              </a:rPr>
              <a:t>and he doth not resist you.  </a:t>
            </a:r>
          </a:p>
          <a:p>
            <a:pPr algn="ctr"/>
            <a:r>
              <a:rPr lang="en-US" sz="3200" dirty="0">
                <a:effectLst>
                  <a:glow rad="101600">
                    <a:schemeClr val="bg1">
                      <a:alpha val="60000"/>
                    </a:schemeClr>
                  </a:glow>
                </a:effectLst>
              </a:rPr>
              <a:t>James 5:1-6.</a:t>
            </a:r>
            <a:endParaRPr lang="en-NZ" sz="3200" dirty="0">
              <a:effectLst>
                <a:glow rad="101600">
                  <a:schemeClr val="bg1">
                    <a:alpha val="60000"/>
                  </a:schemeClr>
                </a:glow>
              </a:effectLst>
            </a:endParaRPr>
          </a:p>
        </p:txBody>
      </p:sp>
      <p:sp>
        <p:nvSpPr>
          <p:cNvPr id="4" name="TextBox 3">
            <a:extLst>
              <a:ext uri="{FF2B5EF4-FFF2-40B4-BE49-F238E27FC236}">
                <a16:creationId xmlns:a16="http://schemas.microsoft.com/office/drawing/2014/main" id="{47FDE9BF-595E-4561-96B6-15F428E3F061}"/>
              </a:ext>
            </a:extLst>
          </p:cNvPr>
          <p:cNvSpPr txBox="1"/>
          <p:nvPr/>
        </p:nvSpPr>
        <p:spPr>
          <a:xfrm>
            <a:off x="767408" y="836712"/>
            <a:ext cx="5688632" cy="1938992"/>
          </a:xfrm>
          <a:prstGeom prst="rect">
            <a:avLst/>
          </a:prstGeom>
          <a:noFill/>
        </p:spPr>
        <p:txBody>
          <a:bodyPr wrap="square" rtlCol="0">
            <a:spAutoFit/>
          </a:bodyPr>
          <a:lstStyle/>
          <a:p>
            <a:pPr algn="ctr"/>
            <a:r>
              <a:rPr lang="en-US" sz="4000" b="1" dirty="0">
                <a:effectLst>
                  <a:glow rad="101600">
                    <a:schemeClr val="bg1">
                      <a:alpha val="60000"/>
                    </a:schemeClr>
                  </a:glow>
                </a:effectLst>
              </a:rPr>
              <a:t>Guilty of murdering opponents and opposition</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287267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36699F-45B4-4B80-979F-50CC6E4145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09D189B-F8D1-4BB3-B049-0D1D9CD65573}"/>
              </a:ext>
            </a:extLst>
          </p:cNvPr>
          <p:cNvSpPr txBox="1"/>
          <p:nvPr/>
        </p:nvSpPr>
        <p:spPr>
          <a:xfrm>
            <a:off x="839416" y="2204864"/>
            <a:ext cx="5256584" cy="3908762"/>
          </a:xfrm>
          <a:prstGeom prst="rect">
            <a:avLst/>
          </a:prstGeom>
          <a:noFill/>
        </p:spPr>
        <p:txBody>
          <a:bodyPr wrap="square" rtlCol="0">
            <a:spAutoFit/>
          </a:bodyPr>
          <a:lstStyle/>
          <a:p>
            <a:pPr algn="ctr"/>
            <a:r>
              <a:rPr lang="en-NZ" sz="3600" dirty="0">
                <a:effectLst>
                  <a:glow rad="101600">
                    <a:schemeClr val="bg1">
                      <a:alpha val="60000"/>
                    </a:schemeClr>
                  </a:glow>
                </a:effectLst>
              </a:rPr>
              <a:t>The issue today is </a:t>
            </a:r>
          </a:p>
          <a:p>
            <a:pPr algn="ctr"/>
            <a:r>
              <a:rPr lang="en-NZ" sz="3600" dirty="0">
                <a:effectLst>
                  <a:glow rad="101600">
                    <a:schemeClr val="bg1">
                      <a:alpha val="60000"/>
                    </a:schemeClr>
                  </a:glow>
                </a:effectLst>
              </a:rPr>
              <a:t>the same as it has been throughout all history, </a:t>
            </a:r>
          </a:p>
          <a:p>
            <a:pPr algn="ctr"/>
            <a:r>
              <a:rPr lang="en-NZ" sz="3600" dirty="0">
                <a:effectLst>
                  <a:glow rad="101600">
                    <a:schemeClr val="bg1">
                      <a:alpha val="60000"/>
                    </a:schemeClr>
                  </a:glow>
                </a:effectLst>
              </a:rPr>
              <a:t>whether man shall be </a:t>
            </a:r>
          </a:p>
          <a:p>
            <a:pPr algn="ctr"/>
            <a:r>
              <a:rPr lang="en-NZ" sz="3600" dirty="0">
                <a:effectLst>
                  <a:glow rad="101600">
                    <a:schemeClr val="bg1">
                      <a:alpha val="60000"/>
                    </a:schemeClr>
                  </a:glow>
                </a:effectLst>
              </a:rPr>
              <a:t>allowed to govern himself </a:t>
            </a:r>
          </a:p>
          <a:p>
            <a:pPr algn="ctr"/>
            <a:r>
              <a:rPr lang="en-NZ" sz="3600" dirty="0">
                <a:effectLst>
                  <a:glow rad="101600">
                    <a:schemeClr val="bg1">
                      <a:alpha val="60000"/>
                    </a:schemeClr>
                  </a:glow>
                </a:effectLst>
              </a:rPr>
              <a:t>or be ruled by a small elite.</a:t>
            </a:r>
          </a:p>
          <a:p>
            <a:pPr algn="ctr"/>
            <a:r>
              <a:rPr lang="en-NZ" sz="3200" i="1" dirty="0">
                <a:effectLst>
                  <a:glow rad="101600">
                    <a:schemeClr val="bg1">
                      <a:alpha val="60000"/>
                    </a:schemeClr>
                  </a:glow>
                </a:effectLst>
              </a:rPr>
              <a:t>Thomas Jefferson. </a:t>
            </a:r>
            <a:endParaRPr lang="en-NZ" sz="3200" dirty="0"/>
          </a:p>
        </p:txBody>
      </p:sp>
      <p:sp>
        <p:nvSpPr>
          <p:cNvPr id="5" name="TextBox 4">
            <a:extLst>
              <a:ext uri="{FF2B5EF4-FFF2-40B4-BE49-F238E27FC236}">
                <a16:creationId xmlns:a16="http://schemas.microsoft.com/office/drawing/2014/main" id="{2347D552-4F62-48D5-B208-3D6FBB5C8BCF}"/>
              </a:ext>
            </a:extLst>
          </p:cNvPr>
          <p:cNvSpPr txBox="1"/>
          <p:nvPr/>
        </p:nvSpPr>
        <p:spPr>
          <a:xfrm>
            <a:off x="767408" y="800212"/>
            <a:ext cx="5616624" cy="707886"/>
          </a:xfrm>
          <a:prstGeom prst="rect">
            <a:avLst/>
          </a:prstGeom>
          <a:noFill/>
        </p:spPr>
        <p:txBody>
          <a:bodyPr wrap="square" rtlCol="0">
            <a:spAutoFit/>
          </a:bodyPr>
          <a:lstStyle/>
          <a:p>
            <a:pPr algn="ctr"/>
            <a:r>
              <a:rPr lang="en-US" sz="4000" b="1" dirty="0"/>
              <a:t>Govern or be Governed</a:t>
            </a:r>
            <a:endParaRPr lang="en-NZ" sz="4000" b="1" dirty="0"/>
          </a:p>
        </p:txBody>
      </p:sp>
    </p:spTree>
    <p:extLst>
      <p:ext uri="{BB962C8B-B14F-4D97-AF65-F5344CB8AC3E}">
        <p14:creationId xmlns:p14="http://schemas.microsoft.com/office/powerpoint/2010/main" val="2145905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bruce\Pictures\Oligarcy.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63430" y="1530174"/>
            <a:ext cx="6212890" cy="528320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bruce\Pictures\BBC1.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63431" y="0"/>
            <a:ext cx="6212889" cy="1525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090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bruce\Pictures\Oligarcy1.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95027" y="0"/>
            <a:ext cx="8233421"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75E226-D813-472E-90CB-C58302231969}"/>
              </a:ext>
            </a:extLst>
          </p:cNvPr>
          <p:cNvSpPr txBox="1"/>
          <p:nvPr/>
        </p:nvSpPr>
        <p:spPr>
          <a:xfrm>
            <a:off x="1991544" y="548680"/>
            <a:ext cx="4824536" cy="504057"/>
          </a:xfrm>
          <a:prstGeom prst="rect">
            <a:avLst/>
          </a:prstGeom>
          <a:noFill/>
          <a:ln w="38100">
            <a:solidFill>
              <a:srgbClr val="FF0000"/>
            </a:solidFill>
          </a:ln>
        </p:spPr>
        <p:txBody>
          <a:bodyPr wrap="square" rtlCol="0">
            <a:spAutoFit/>
          </a:bodyPr>
          <a:lstStyle/>
          <a:p>
            <a:pPr algn="ctr"/>
            <a:endParaRPr lang="en-NZ" sz="3200" dirty="0"/>
          </a:p>
        </p:txBody>
      </p:sp>
    </p:spTree>
    <p:extLst>
      <p:ext uri="{BB962C8B-B14F-4D97-AF65-F5344CB8AC3E}">
        <p14:creationId xmlns:p14="http://schemas.microsoft.com/office/powerpoint/2010/main" val="27751198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prod01-cdn06.cdn.firstlook.org/wp-uploads/sites/1/2015/07/AP_120526123936-article-hea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17" y="39776"/>
            <a:ext cx="12325217" cy="68182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1344" y="266960"/>
            <a:ext cx="4608512" cy="4031873"/>
          </a:xfrm>
          <a:prstGeom prst="rect">
            <a:avLst/>
          </a:prstGeom>
          <a:noFill/>
        </p:spPr>
        <p:txBody>
          <a:bodyPr wrap="square" rtlCol="0">
            <a:spAutoFit/>
          </a:bodyPr>
          <a:lstStyle/>
          <a:p>
            <a:r>
              <a:rPr lang="en-NZ" sz="3200" dirty="0">
                <a:effectLst>
                  <a:glow rad="101600">
                    <a:schemeClr val="bg1">
                      <a:alpha val="60000"/>
                    </a:schemeClr>
                  </a:glow>
                </a:effectLst>
              </a:rPr>
              <a:t>Now it’s just an </a:t>
            </a:r>
            <a:r>
              <a:rPr lang="en-NZ" sz="3200" b="1" dirty="0">
                <a:solidFill>
                  <a:srgbClr val="FFFF00"/>
                </a:solidFill>
                <a:effectLst>
                  <a:glow rad="101600">
                    <a:schemeClr val="bg1">
                      <a:alpha val="60000"/>
                    </a:schemeClr>
                  </a:glow>
                </a:effectLst>
              </a:rPr>
              <a:t>oligarchy,</a:t>
            </a:r>
            <a:r>
              <a:rPr lang="en-NZ" sz="3200" dirty="0">
                <a:effectLst>
                  <a:glow rad="101600">
                    <a:schemeClr val="bg1">
                      <a:alpha val="60000"/>
                    </a:schemeClr>
                  </a:glow>
                </a:effectLst>
              </a:rPr>
              <a:t> </a:t>
            </a:r>
          </a:p>
          <a:p>
            <a:r>
              <a:rPr lang="en-NZ" sz="3200" dirty="0">
                <a:effectLst>
                  <a:glow rad="101600">
                    <a:schemeClr val="bg1">
                      <a:alpha val="60000"/>
                    </a:schemeClr>
                  </a:glow>
                </a:effectLst>
              </a:rPr>
              <a:t>with unlimited political </a:t>
            </a:r>
          </a:p>
          <a:p>
            <a:r>
              <a:rPr lang="en-NZ" sz="3200" dirty="0">
                <a:effectLst>
                  <a:glow rad="101600">
                    <a:schemeClr val="bg1">
                      <a:alpha val="60000"/>
                    </a:schemeClr>
                  </a:glow>
                </a:effectLst>
              </a:rPr>
              <a:t>bribery being the </a:t>
            </a:r>
          </a:p>
          <a:p>
            <a:r>
              <a:rPr lang="en-NZ" sz="3200" dirty="0">
                <a:effectLst>
                  <a:glow rad="101600">
                    <a:schemeClr val="bg1">
                      <a:alpha val="60000"/>
                    </a:schemeClr>
                  </a:glow>
                </a:effectLst>
              </a:rPr>
              <a:t>essence of getting </a:t>
            </a:r>
          </a:p>
          <a:p>
            <a:r>
              <a:rPr lang="en-NZ" sz="3200" dirty="0">
                <a:effectLst>
                  <a:glow rad="101600">
                    <a:schemeClr val="bg1">
                      <a:alpha val="60000"/>
                    </a:schemeClr>
                  </a:glow>
                </a:effectLst>
              </a:rPr>
              <a:t>the nominations </a:t>
            </a:r>
          </a:p>
          <a:p>
            <a:r>
              <a:rPr lang="en-NZ" sz="3200" dirty="0">
                <a:effectLst>
                  <a:glow rad="101600">
                    <a:schemeClr val="bg1">
                      <a:alpha val="60000"/>
                    </a:schemeClr>
                  </a:glow>
                </a:effectLst>
              </a:rPr>
              <a:t>for president or </a:t>
            </a:r>
          </a:p>
          <a:p>
            <a:r>
              <a:rPr lang="en-NZ" sz="3200" dirty="0">
                <a:effectLst>
                  <a:glow rad="101600">
                    <a:schemeClr val="bg1">
                      <a:alpha val="60000"/>
                    </a:schemeClr>
                  </a:glow>
                </a:effectLst>
              </a:rPr>
              <a:t>to elect the </a:t>
            </a:r>
          </a:p>
          <a:p>
            <a:r>
              <a:rPr lang="en-NZ" sz="3200" dirty="0">
                <a:effectLst>
                  <a:glow rad="101600">
                    <a:schemeClr val="bg1">
                      <a:alpha val="60000"/>
                    </a:schemeClr>
                  </a:glow>
                </a:effectLst>
              </a:rPr>
              <a:t>president. </a:t>
            </a:r>
            <a:endParaRPr lang="en-NZ" sz="3200" i="1" dirty="0">
              <a:effectLst>
                <a:glow rad="101600">
                  <a:schemeClr val="bg1">
                    <a:alpha val="60000"/>
                  </a:schemeClr>
                </a:glow>
              </a:effectLst>
            </a:endParaRPr>
          </a:p>
        </p:txBody>
      </p:sp>
      <p:sp>
        <p:nvSpPr>
          <p:cNvPr id="5" name="TextBox 4">
            <a:extLst>
              <a:ext uri="{FF2B5EF4-FFF2-40B4-BE49-F238E27FC236}">
                <a16:creationId xmlns:a16="http://schemas.microsoft.com/office/drawing/2014/main" id="{B324BE38-A23A-4088-92D3-C024036BEBE8}"/>
              </a:ext>
            </a:extLst>
          </p:cNvPr>
          <p:cNvSpPr txBox="1"/>
          <p:nvPr/>
        </p:nvSpPr>
        <p:spPr>
          <a:xfrm>
            <a:off x="7176120" y="324027"/>
            <a:ext cx="4654537" cy="3354765"/>
          </a:xfrm>
          <a:prstGeom prst="rect">
            <a:avLst/>
          </a:prstGeom>
          <a:noFill/>
        </p:spPr>
        <p:txBody>
          <a:bodyPr wrap="square" rtlCol="0">
            <a:spAutoFit/>
          </a:bodyPr>
          <a:lstStyle/>
          <a:p>
            <a:pPr algn="r"/>
            <a:r>
              <a:rPr lang="en-NZ" sz="3200" dirty="0">
                <a:effectLst>
                  <a:glow rad="101600">
                    <a:schemeClr val="bg1">
                      <a:alpha val="60000"/>
                    </a:schemeClr>
                  </a:glow>
                </a:effectLst>
              </a:rPr>
              <a:t>And the same thing </a:t>
            </a:r>
          </a:p>
          <a:p>
            <a:pPr algn="r"/>
            <a:r>
              <a:rPr lang="en-NZ" sz="3200" dirty="0">
                <a:effectLst>
                  <a:glow rad="101600">
                    <a:schemeClr val="bg1">
                      <a:alpha val="60000"/>
                    </a:schemeClr>
                  </a:glow>
                </a:effectLst>
              </a:rPr>
              <a:t>applies to governors, </a:t>
            </a:r>
          </a:p>
          <a:p>
            <a:pPr algn="r"/>
            <a:r>
              <a:rPr lang="en-NZ" sz="3200" dirty="0">
                <a:effectLst>
                  <a:glow rad="101600">
                    <a:schemeClr val="bg1">
                      <a:alpha val="60000"/>
                    </a:schemeClr>
                  </a:glow>
                </a:effectLst>
              </a:rPr>
              <a:t>and U.S. senators and congress members.                                                                         </a:t>
            </a:r>
            <a:r>
              <a:rPr lang="en-NZ" sz="2800" i="1" dirty="0">
                <a:effectLst>
                  <a:glow rad="101600">
                    <a:schemeClr val="bg1">
                      <a:alpha val="60000"/>
                    </a:schemeClr>
                  </a:glow>
                </a:effectLst>
              </a:rPr>
              <a:t>Jimmy Carter, </a:t>
            </a:r>
          </a:p>
          <a:p>
            <a:pPr algn="r"/>
            <a:r>
              <a:rPr lang="en-NZ" sz="2800" i="1" dirty="0">
                <a:effectLst>
                  <a:glow rad="101600">
                    <a:schemeClr val="bg1">
                      <a:alpha val="60000"/>
                    </a:schemeClr>
                  </a:glow>
                </a:effectLst>
              </a:rPr>
              <a:t>former US President, </a:t>
            </a:r>
          </a:p>
          <a:p>
            <a:pPr algn="r"/>
            <a:r>
              <a:rPr lang="en-NZ" sz="2800" i="1" dirty="0">
                <a:effectLst>
                  <a:glow rad="101600">
                    <a:schemeClr val="bg1">
                      <a:alpha val="60000"/>
                    </a:schemeClr>
                  </a:glow>
                </a:effectLst>
              </a:rPr>
              <a:t>July 28, 2015.</a:t>
            </a:r>
            <a:endParaRPr lang="en-NZ" sz="2800" dirty="0"/>
          </a:p>
        </p:txBody>
      </p:sp>
    </p:spTree>
    <p:extLst>
      <p:ext uri="{BB962C8B-B14F-4D97-AF65-F5344CB8AC3E}">
        <p14:creationId xmlns:p14="http://schemas.microsoft.com/office/powerpoint/2010/main" val="134365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Tele2.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2060848"/>
            <a:ext cx="12263537" cy="300253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Tele1.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3536" y="393778"/>
            <a:ext cx="12225535" cy="1667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9176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images.huffingtonpost.com/2016-03-11-1457714287-8568294-democracy768x3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133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93153" y="2229120"/>
            <a:ext cx="5191213" cy="3924279"/>
          </a:xfrm>
          <a:prstGeom prst="rect">
            <a:avLst/>
          </a:prstGeom>
          <a:noFill/>
        </p:spPr>
        <p:txBody>
          <a:bodyPr wrap="square" rtlCol="0">
            <a:spAutoFit/>
          </a:bodyPr>
          <a:lstStyle/>
          <a:p>
            <a:pPr algn="r"/>
            <a:r>
              <a:rPr lang="en-NZ" sz="2621" dirty="0">
                <a:effectLst>
                  <a:glow rad="101600">
                    <a:schemeClr val="bg1">
                      <a:alpha val="60000"/>
                    </a:schemeClr>
                  </a:glow>
                </a:effectLst>
              </a:rPr>
              <a:t>The two greatest obstacles to democracy in the United States are, first, the widespread delusion </a:t>
            </a:r>
          </a:p>
          <a:p>
            <a:pPr algn="r"/>
            <a:r>
              <a:rPr lang="en-NZ" sz="2621" dirty="0">
                <a:effectLst>
                  <a:glow rad="101600">
                    <a:schemeClr val="bg1">
                      <a:alpha val="60000"/>
                    </a:schemeClr>
                  </a:glow>
                </a:effectLst>
              </a:rPr>
              <a:t>among the poor that we have a democracy, and second, </a:t>
            </a:r>
          </a:p>
          <a:p>
            <a:pPr algn="r"/>
            <a:r>
              <a:rPr lang="en-NZ" sz="2621" dirty="0">
                <a:effectLst>
                  <a:glow rad="101600">
                    <a:schemeClr val="bg1">
                      <a:alpha val="60000"/>
                    </a:schemeClr>
                  </a:glow>
                </a:effectLst>
              </a:rPr>
              <a:t>the chronic terror </a:t>
            </a:r>
          </a:p>
          <a:p>
            <a:pPr algn="r"/>
            <a:r>
              <a:rPr lang="en-NZ" sz="2621" dirty="0">
                <a:effectLst>
                  <a:glow rad="101600">
                    <a:schemeClr val="bg1">
                      <a:alpha val="60000"/>
                    </a:schemeClr>
                  </a:glow>
                </a:effectLst>
              </a:rPr>
              <a:t>among the rich, </a:t>
            </a:r>
          </a:p>
          <a:p>
            <a:pPr algn="r"/>
            <a:r>
              <a:rPr lang="en-NZ" sz="2621" dirty="0">
                <a:effectLst>
                  <a:glow rad="101600">
                    <a:schemeClr val="bg1">
                      <a:alpha val="60000"/>
                    </a:schemeClr>
                  </a:glow>
                </a:effectLst>
              </a:rPr>
              <a:t>lest we get it.  </a:t>
            </a:r>
          </a:p>
          <a:p>
            <a:pPr algn="r"/>
            <a:r>
              <a:rPr lang="en-NZ" sz="1967" i="1" dirty="0">
                <a:effectLst>
                  <a:glow rad="101600">
                    <a:schemeClr val="bg1">
                      <a:alpha val="60000"/>
                    </a:schemeClr>
                  </a:glow>
                </a:effectLst>
              </a:rPr>
              <a:t>Edward Dowling, </a:t>
            </a:r>
          </a:p>
          <a:p>
            <a:pPr algn="r"/>
            <a:r>
              <a:rPr lang="en-NZ" sz="1967" i="1" dirty="0">
                <a:effectLst>
                  <a:glow rad="101600">
                    <a:schemeClr val="bg1">
                      <a:alpha val="60000"/>
                    </a:schemeClr>
                  </a:glow>
                </a:effectLst>
              </a:rPr>
              <a:t>1941.</a:t>
            </a:r>
            <a:endParaRPr lang="en-NZ" sz="1967" dirty="0">
              <a:effectLst>
                <a:glow rad="101600">
                  <a:schemeClr val="bg1">
                    <a:alpha val="60000"/>
                  </a:schemeClr>
                </a:glow>
              </a:effectLst>
            </a:endParaRPr>
          </a:p>
        </p:txBody>
      </p:sp>
    </p:spTree>
    <p:extLst>
      <p:ext uri="{BB962C8B-B14F-4D97-AF65-F5344CB8AC3E}">
        <p14:creationId xmlns:p14="http://schemas.microsoft.com/office/powerpoint/2010/main" val="17531190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68093E-75E8-4938-8AF4-1759CB80F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24"/>
            <a:ext cx="7104112" cy="6905248"/>
          </a:xfrm>
          <a:prstGeom prst="rect">
            <a:avLst/>
          </a:prstGeom>
        </p:spPr>
      </p:pic>
      <p:pic>
        <p:nvPicPr>
          <p:cNvPr id="6" name="Picture 5">
            <a:extLst>
              <a:ext uri="{FF2B5EF4-FFF2-40B4-BE49-F238E27FC236}">
                <a16:creationId xmlns:a16="http://schemas.microsoft.com/office/drawing/2014/main" id="{681C295C-2ADE-45F2-A214-607CC2178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112" y="-64426"/>
            <a:ext cx="5087888" cy="6986911"/>
          </a:xfrm>
          <a:prstGeom prst="rect">
            <a:avLst/>
          </a:prstGeom>
        </p:spPr>
      </p:pic>
    </p:spTree>
    <p:extLst>
      <p:ext uri="{BB962C8B-B14F-4D97-AF65-F5344CB8AC3E}">
        <p14:creationId xmlns:p14="http://schemas.microsoft.com/office/powerpoint/2010/main" val="13659259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F660F6-D65F-4307-B6AC-6B3A8929E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4298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icture359">
            <a:extLst>
              <a:ext uri="{FF2B5EF4-FFF2-40B4-BE49-F238E27FC236}">
                <a16:creationId xmlns:a16="http://schemas.microsoft.com/office/drawing/2014/main" id="{69582C7E-88D8-4542-9561-5DFB5F8A7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49"/>
            <a:ext cx="12192000" cy="684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A382175-C013-402B-ABC4-BBE55FB677F6}"/>
              </a:ext>
            </a:extLst>
          </p:cNvPr>
          <p:cNvSpPr txBox="1"/>
          <p:nvPr/>
        </p:nvSpPr>
        <p:spPr>
          <a:xfrm>
            <a:off x="263352" y="28001"/>
            <a:ext cx="7786819" cy="1605248"/>
          </a:xfrm>
          <a:prstGeom prst="rect">
            <a:avLst/>
          </a:prstGeom>
          <a:noFill/>
        </p:spPr>
        <p:txBody>
          <a:bodyPr wrap="square" rtlCol="0">
            <a:spAutoFit/>
          </a:bodyPr>
          <a:lstStyle/>
          <a:p>
            <a:r>
              <a:rPr lang="en-NZ" sz="3277" dirty="0">
                <a:effectLst>
                  <a:glow rad="101600">
                    <a:schemeClr val="bg1">
                      <a:alpha val="60000"/>
                    </a:schemeClr>
                  </a:glow>
                </a:effectLst>
              </a:rPr>
              <a:t>And the great dragon was cast out, </a:t>
            </a:r>
          </a:p>
          <a:p>
            <a:r>
              <a:rPr lang="en-NZ" sz="3277" dirty="0">
                <a:effectLst>
                  <a:glow rad="101600">
                    <a:schemeClr val="bg1">
                      <a:alpha val="60000"/>
                    </a:schemeClr>
                  </a:glow>
                </a:effectLst>
              </a:rPr>
              <a:t>that old serpent, called the Devil, </a:t>
            </a:r>
          </a:p>
          <a:p>
            <a:r>
              <a:rPr lang="en-NZ" sz="3277" dirty="0">
                <a:effectLst>
                  <a:glow rad="101600">
                    <a:schemeClr val="bg1">
                      <a:alpha val="60000"/>
                    </a:schemeClr>
                  </a:glow>
                </a:effectLst>
              </a:rPr>
              <a:t>and Satan… </a:t>
            </a:r>
            <a:endParaRPr lang="en-AU" sz="3277" dirty="0">
              <a:effectLst>
                <a:glow rad="101600">
                  <a:schemeClr val="bg1">
                    <a:alpha val="60000"/>
                  </a:schemeClr>
                </a:glow>
              </a:effectLst>
            </a:endParaRPr>
          </a:p>
        </p:txBody>
      </p:sp>
      <p:sp>
        <p:nvSpPr>
          <p:cNvPr id="4" name="TextBox 3">
            <a:extLst>
              <a:ext uri="{FF2B5EF4-FFF2-40B4-BE49-F238E27FC236}">
                <a16:creationId xmlns:a16="http://schemas.microsoft.com/office/drawing/2014/main" id="{6BF54E6F-4FD3-48B7-8746-CA0412B741B3}"/>
              </a:ext>
            </a:extLst>
          </p:cNvPr>
          <p:cNvSpPr txBox="1"/>
          <p:nvPr/>
        </p:nvSpPr>
        <p:spPr>
          <a:xfrm>
            <a:off x="7608168" y="4581128"/>
            <a:ext cx="3834419" cy="1323439"/>
          </a:xfrm>
          <a:prstGeom prst="rect">
            <a:avLst/>
          </a:prstGeom>
          <a:noFill/>
        </p:spPr>
        <p:txBody>
          <a:bodyPr wrap="square" rtlCol="0">
            <a:spAutoFit/>
          </a:bodyPr>
          <a:lstStyle/>
          <a:p>
            <a:pPr algn="ctr"/>
            <a:r>
              <a:rPr lang="en-NZ" sz="4000" b="1" dirty="0">
                <a:effectLst>
                  <a:glow rad="101600">
                    <a:schemeClr val="bg1">
                      <a:alpha val="60000"/>
                    </a:schemeClr>
                  </a:glow>
                </a:effectLst>
              </a:rPr>
              <a:t>Satan cast out </a:t>
            </a:r>
          </a:p>
          <a:p>
            <a:pPr algn="ctr"/>
            <a:r>
              <a:rPr lang="en-NZ" sz="4000" b="1" dirty="0">
                <a:effectLst>
                  <a:glow rad="101600">
                    <a:schemeClr val="bg1">
                      <a:alpha val="60000"/>
                    </a:schemeClr>
                  </a:glow>
                </a:effectLst>
              </a:rPr>
              <a:t>of Heaven</a:t>
            </a:r>
            <a:endParaRPr lang="en-NZ" sz="4000" dirty="0"/>
          </a:p>
        </p:txBody>
      </p:sp>
    </p:spTree>
    <p:extLst>
      <p:ext uri="{BB962C8B-B14F-4D97-AF65-F5344CB8AC3E}">
        <p14:creationId xmlns:p14="http://schemas.microsoft.com/office/powerpoint/2010/main" val="6803938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103394-E63E-44EF-A708-2006B6277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72" y="0"/>
            <a:ext cx="12389690" cy="6957392"/>
          </a:xfrm>
          <a:prstGeom prst="rect">
            <a:avLst/>
          </a:prstGeom>
        </p:spPr>
      </p:pic>
    </p:spTree>
    <p:extLst>
      <p:ext uri="{BB962C8B-B14F-4D97-AF65-F5344CB8AC3E}">
        <p14:creationId xmlns:p14="http://schemas.microsoft.com/office/powerpoint/2010/main" val="9720901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SC00025">
            <a:extLst>
              <a:ext uri="{FF2B5EF4-FFF2-40B4-BE49-F238E27FC236}">
                <a16:creationId xmlns:a16="http://schemas.microsoft.com/office/drawing/2014/main" id="{B1F6A777-F331-4FCC-A77D-22F27E030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408"/>
            <a:ext cx="12288688" cy="787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63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C00026">
            <a:extLst>
              <a:ext uri="{FF2B5EF4-FFF2-40B4-BE49-F238E27FC236}">
                <a16:creationId xmlns:a16="http://schemas.microsoft.com/office/drawing/2014/main" id="{3A3C79DD-5DBE-4A44-A231-AA996E5A8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00"/>
            <a:ext cx="12192000" cy="72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960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530C1A-9C04-41DE-81DD-D8BCB5F5F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02"/>
            <a:ext cx="12192000" cy="6875802"/>
          </a:xfrm>
          <a:prstGeom prst="rect">
            <a:avLst/>
          </a:prstGeom>
        </p:spPr>
      </p:pic>
      <p:sp>
        <p:nvSpPr>
          <p:cNvPr id="2" name="TextBox 1">
            <a:extLst>
              <a:ext uri="{FF2B5EF4-FFF2-40B4-BE49-F238E27FC236}">
                <a16:creationId xmlns:a16="http://schemas.microsoft.com/office/drawing/2014/main" id="{4C76437B-47AE-44A0-873C-1983A3F156DA}"/>
              </a:ext>
            </a:extLst>
          </p:cNvPr>
          <p:cNvSpPr txBox="1"/>
          <p:nvPr/>
        </p:nvSpPr>
        <p:spPr>
          <a:xfrm>
            <a:off x="623392" y="404664"/>
            <a:ext cx="6480720" cy="1138773"/>
          </a:xfrm>
          <a:prstGeom prst="rect">
            <a:avLst/>
          </a:prstGeom>
          <a:noFill/>
        </p:spPr>
        <p:txBody>
          <a:bodyPr wrap="square" rtlCol="0">
            <a:spAutoFit/>
          </a:bodyPr>
          <a:lstStyle/>
          <a:p>
            <a:pPr algn="ctr"/>
            <a:r>
              <a:rPr lang="en-US" sz="3600" b="1" dirty="0">
                <a:effectLst>
                  <a:glow rad="101600">
                    <a:schemeClr val="bg1">
                      <a:alpha val="60000"/>
                    </a:schemeClr>
                  </a:glow>
                </a:effectLst>
              </a:rPr>
              <a:t>The Congress of Vienna</a:t>
            </a:r>
          </a:p>
          <a:p>
            <a:pPr algn="ctr"/>
            <a:r>
              <a:rPr lang="en-US" sz="3200" b="1" dirty="0">
                <a:effectLst>
                  <a:glow rad="101600">
                    <a:schemeClr val="bg1">
                      <a:alpha val="60000"/>
                    </a:schemeClr>
                  </a:glow>
                </a:effectLst>
              </a:rPr>
              <a:t>1814 - 1815</a:t>
            </a:r>
            <a:endParaRPr lang="en-NZ" sz="3200" b="1" dirty="0">
              <a:effectLst>
                <a:glow rad="101600">
                  <a:schemeClr val="bg1">
                    <a:alpha val="60000"/>
                  </a:schemeClr>
                </a:glow>
              </a:effectLst>
            </a:endParaRPr>
          </a:p>
        </p:txBody>
      </p:sp>
    </p:spTree>
    <p:extLst>
      <p:ext uri="{BB962C8B-B14F-4D97-AF65-F5344CB8AC3E}">
        <p14:creationId xmlns:p14="http://schemas.microsoft.com/office/powerpoint/2010/main" val="21443435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2774BB~1">
            <a:extLst>
              <a:ext uri="{FF2B5EF4-FFF2-40B4-BE49-F238E27FC236}">
                <a16:creationId xmlns:a16="http://schemas.microsoft.com/office/drawing/2014/main" id="{748C2230-A704-4DCC-BE39-B17F23E1E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D880A46-9C1B-4DCB-964D-2407ECB8C56D}"/>
              </a:ext>
            </a:extLst>
          </p:cNvPr>
          <p:cNvSpPr txBox="1"/>
          <p:nvPr/>
        </p:nvSpPr>
        <p:spPr>
          <a:xfrm>
            <a:off x="479376" y="2225769"/>
            <a:ext cx="10945216" cy="3539430"/>
          </a:xfrm>
          <a:prstGeom prst="rect">
            <a:avLst/>
          </a:prstGeom>
          <a:noFill/>
        </p:spPr>
        <p:txBody>
          <a:bodyPr wrap="square" rtlCol="0">
            <a:spAutoFit/>
          </a:bodyPr>
          <a:lstStyle/>
          <a:p>
            <a:pPr algn="ctr"/>
            <a:r>
              <a:rPr lang="en-US" sz="3200" b="1" dirty="0">
                <a:solidFill>
                  <a:srgbClr val="FFFF00"/>
                </a:solidFill>
                <a:effectLst>
                  <a:glow rad="101600">
                    <a:schemeClr val="bg1">
                      <a:alpha val="60000"/>
                    </a:schemeClr>
                  </a:glow>
                </a:effectLst>
              </a:rPr>
              <a:t>All need wisdom carefully to search out the mystery of iniquity that figures so largely in the winding up of this earth’s history.  </a:t>
            </a:r>
            <a:r>
              <a:rPr lang="en-US" sz="3200" dirty="0">
                <a:effectLst>
                  <a:glow rad="101600">
                    <a:schemeClr val="bg1">
                      <a:alpha val="60000"/>
                    </a:schemeClr>
                  </a:glow>
                </a:effectLst>
              </a:rPr>
              <a:t>God’s presentation of the detestable works of the inhabitants of the ruling powers of the world who bind themselves into secret societies and conspiracies, not honoring the law of God, </a:t>
            </a:r>
          </a:p>
          <a:p>
            <a:pPr algn="ctr"/>
            <a:r>
              <a:rPr lang="en-US" sz="3200" dirty="0">
                <a:effectLst>
                  <a:glow rad="101600">
                    <a:schemeClr val="bg1">
                      <a:alpha val="60000"/>
                    </a:schemeClr>
                  </a:glow>
                </a:effectLst>
              </a:rPr>
              <a:t>should enable the people who have the light of </a:t>
            </a:r>
          </a:p>
          <a:p>
            <a:pPr algn="ctr"/>
            <a:r>
              <a:rPr lang="en-US" sz="3200" dirty="0">
                <a:effectLst>
                  <a:glow rad="101600">
                    <a:schemeClr val="bg1">
                      <a:alpha val="60000"/>
                    </a:schemeClr>
                  </a:glow>
                </a:effectLst>
              </a:rPr>
              <a:t>truth to keep clear of all these evils.  </a:t>
            </a:r>
            <a:endParaRPr lang="en-AU" sz="3200" dirty="0">
              <a:effectLst>
                <a:glow rad="101600">
                  <a:schemeClr val="bg1">
                    <a:alpha val="60000"/>
                  </a:schemeClr>
                </a:glow>
              </a:effectLst>
            </a:endParaRPr>
          </a:p>
        </p:txBody>
      </p:sp>
      <p:sp>
        <p:nvSpPr>
          <p:cNvPr id="4" name="TextBox 3">
            <a:extLst>
              <a:ext uri="{FF2B5EF4-FFF2-40B4-BE49-F238E27FC236}">
                <a16:creationId xmlns:a16="http://schemas.microsoft.com/office/drawing/2014/main" id="{7AC9A3F9-FBD3-4C70-B048-6B8643D943E4}"/>
              </a:ext>
            </a:extLst>
          </p:cNvPr>
          <p:cNvSpPr txBox="1"/>
          <p:nvPr/>
        </p:nvSpPr>
        <p:spPr>
          <a:xfrm>
            <a:off x="2279576" y="1268760"/>
            <a:ext cx="5400600" cy="523220"/>
          </a:xfrm>
          <a:prstGeom prst="rect">
            <a:avLst/>
          </a:prstGeom>
          <a:noFill/>
        </p:spPr>
        <p:txBody>
          <a:bodyPr wrap="square" rtlCol="0">
            <a:spAutoFit/>
          </a:bodyPr>
          <a:lstStyle/>
          <a:p>
            <a:pPr algn="ctr"/>
            <a:r>
              <a:rPr lang="en-US" sz="2800" i="1" dirty="0">
                <a:effectLst>
                  <a:glow rad="101600">
                    <a:schemeClr val="bg1">
                      <a:alpha val="60000"/>
                    </a:schemeClr>
                  </a:glow>
                </a:effectLst>
              </a:rPr>
              <a:t>Manuscript Releases vol. 18.</a:t>
            </a:r>
            <a:endParaRPr lang="en-NZ" sz="3200" dirty="0"/>
          </a:p>
        </p:txBody>
      </p:sp>
      <p:sp>
        <p:nvSpPr>
          <p:cNvPr id="5" name="TextBox 4">
            <a:extLst>
              <a:ext uri="{FF2B5EF4-FFF2-40B4-BE49-F238E27FC236}">
                <a16:creationId xmlns:a16="http://schemas.microsoft.com/office/drawing/2014/main" id="{7CAFA1CF-9B6C-41A0-8290-EF72BBC2EEE3}"/>
              </a:ext>
            </a:extLst>
          </p:cNvPr>
          <p:cNvSpPr txBox="1"/>
          <p:nvPr/>
        </p:nvSpPr>
        <p:spPr>
          <a:xfrm>
            <a:off x="1523492" y="188641"/>
            <a:ext cx="9145016" cy="646331"/>
          </a:xfrm>
          <a:prstGeom prst="rect">
            <a:avLst/>
          </a:prstGeom>
          <a:noFill/>
        </p:spPr>
        <p:txBody>
          <a:bodyPr wrap="square" rtlCol="0">
            <a:spAutoFit/>
          </a:bodyPr>
          <a:lstStyle/>
          <a:p>
            <a:pPr algn="ctr"/>
            <a:r>
              <a:rPr lang="en-US" sz="3600" b="1" dirty="0">
                <a:effectLst>
                  <a:glow rad="101600">
                    <a:schemeClr val="bg1">
                      <a:alpha val="60000"/>
                    </a:schemeClr>
                  </a:glow>
                </a:effectLst>
              </a:rPr>
              <a:t>Wisdom required to understand elites agenda</a:t>
            </a:r>
            <a:endParaRPr lang="en-NZ" sz="3600" b="1" dirty="0">
              <a:effectLst>
                <a:glow rad="101600">
                  <a:schemeClr val="bg1">
                    <a:alpha val="60000"/>
                  </a:schemeClr>
                </a:glow>
              </a:effectLst>
            </a:endParaRPr>
          </a:p>
        </p:txBody>
      </p:sp>
    </p:spTree>
    <p:extLst>
      <p:ext uri="{BB962C8B-B14F-4D97-AF65-F5344CB8AC3E}">
        <p14:creationId xmlns:p14="http://schemas.microsoft.com/office/powerpoint/2010/main" val="24197462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2774BB~1">
            <a:extLst>
              <a:ext uri="{FF2B5EF4-FFF2-40B4-BE49-F238E27FC236}">
                <a16:creationId xmlns:a16="http://schemas.microsoft.com/office/drawing/2014/main" id="{748C2230-A704-4DCC-BE39-B17F23E1E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D880A46-9C1B-4DCB-964D-2407ECB8C56D}"/>
              </a:ext>
            </a:extLst>
          </p:cNvPr>
          <p:cNvSpPr txBox="1"/>
          <p:nvPr/>
        </p:nvSpPr>
        <p:spPr>
          <a:xfrm>
            <a:off x="623392" y="2225769"/>
            <a:ext cx="10585176" cy="3539430"/>
          </a:xfrm>
          <a:prstGeom prst="rect">
            <a:avLst/>
          </a:prstGeom>
          <a:noFill/>
        </p:spPr>
        <p:txBody>
          <a:bodyPr wrap="square" rtlCol="0">
            <a:spAutoFit/>
          </a:bodyPr>
          <a:lstStyle/>
          <a:p>
            <a:pPr algn="ctr"/>
            <a:r>
              <a:rPr lang="en-US" sz="3200" dirty="0">
                <a:effectLst>
                  <a:glow rad="101600">
                    <a:schemeClr val="bg1">
                      <a:alpha val="60000"/>
                    </a:schemeClr>
                  </a:glow>
                </a:effectLst>
              </a:rPr>
              <a:t>All need wisdom carefully to search out the mystery of iniquity that figures so largely in the winding up of this earth’s history.  </a:t>
            </a:r>
            <a:r>
              <a:rPr lang="en-US" sz="3200" b="1" dirty="0">
                <a:solidFill>
                  <a:srgbClr val="FFFF00"/>
                </a:solidFill>
                <a:effectLst>
                  <a:glow rad="101600">
                    <a:schemeClr val="bg1">
                      <a:alpha val="60000"/>
                    </a:schemeClr>
                  </a:glow>
                </a:effectLst>
              </a:rPr>
              <a:t>God’s presentation of the detestable works of the inhabitants of the ruling powers of the world</a:t>
            </a:r>
            <a:r>
              <a:rPr lang="en-US" sz="3200" dirty="0">
                <a:effectLst>
                  <a:glow rad="101600">
                    <a:schemeClr val="bg1">
                      <a:alpha val="60000"/>
                    </a:schemeClr>
                  </a:glow>
                </a:effectLst>
              </a:rPr>
              <a:t> who bind themselves into secret societies and conspiracies, not honoring the law of God, should enable the people who have the light of truth </a:t>
            </a:r>
          </a:p>
          <a:p>
            <a:pPr algn="ctr"/>
            <a:r>
              <a:rPr lang="en-US" sz="3200" dirty="0">
                <a:effectLst>
                  <a:glow rad="101600">
                    <a:schemeClr val="bg1">
                      <a:alpha val="60000"/>
                    </a:schemeClr>
                  </a:glow>
                </a:effectLst>
              </a:rPr>
              <a:t>to keep clear of all these evils.  </a:t>
            </a:r>
            <a:endParaRPr lang="en-AU" sz="3200" dirty="0">
              <a:effectLst>
                <a:glow rad="101600">
                  <a:schemeClr val="bg1">
                    <a:alpha val="60000"/>
                  </a:schemeClr>
                </a:glow>
              </a:effectLst>
            </a:endParaRPr>
          </a:p>
        </p:txBody>
      </p:sp>
      <p:sp>
        <p:nvSpPr>
          <p:cNvPr id="4" name="TextBox 3">
            <a:extLst>
              <a:ext uri="{FF2B5EF4-FFF2-40B4-BE49-F238E27FC236}">
                <a16:creationId xmlns:a16="http://schemas.microsoft.com/office/drawing/2014/main" id="{7AC9A3F9-FBD3-4C70-B048-6B8643D943E4}"/>
              </a:ext>
            </a:extLst>
          </p:cNvPr>
          <p:cNvSpPr txBox="1"/>
          <p:nvPr/>
        </p:nvSpPr>
        <p:spPr>
          <a:xfrm>
            <a:off x="2279576" y="1268760"/>
            <a:ext cx="5400600" cy="523220"/>
          </a:xfrm>
          <a:prstGeom prst="rect">
            <a:avLst/>
          </a:prstGeom>
          <a:noFill/>
        </p:spPr>
        <p:txBody>
          <a:bodyPr wrap="square" rtlCol="0">
            <a:spAutoFit/>
          </a:bodyPr>
          <a:lstStyle/>
          <a:p>
            <a:pPr algn="ctr"/>
            <a:r>
              <a:rPr lang="en-US" sz="2800" i="1" dirty="0">
                <a:effectLst>
                  <a:glow rad="101600">
                    <a:schemeClr val="bg1">
                      <a:alpha val="60000"/>
                    </a:schemeClr>
                  </a:glow>
                </a:effectLst>
              </a:rPr>
              <a:t>Manuscript Releases vol. 18.</a:t>
            </a:r>
            <a:endParaRPr lang="en-NZ" sz="3200" dirty="0"/>
          </a:p>
        </p:txBody>
      </p:sp>
      <p:sp>
        <p:nvSpPr>
          <p:cNvPr id="5" name="TextBox 4">
            <a:extLst>
              <a:ext uri="{FF2B5EF4-FFF2-40B4-BE49-F238E27FC236}">
                <a16:creationId xmlns:a16="http://schemas.microsoft.com/office/drawing/2014/main" id="{7CAFA1CF-9B6C-41A0-8290-EF72BBC2EEE3}"/>
              </a:ext>
            </a:extLst>
          </p:cNvPr>
          <p:cNvSpPr txBox="1"/>
          <p:nvPr/>
        </p:nvSpPr>
        <p:spPr>
          <a:xfrm>
            <a:off x="1523492" y="188641"/>
            <a:ext cx="9145016" cy="646331"/>
          </a:xfrm>
          <a:prstGeom prst="rect">
            <a:avLst/>
          </a:prstGeom>
          <a:noFill/>
        </p:spPr>
        <p:txBody>
          <a:bodyPr wrap="square" rtlCol="0">
            <a:spAutoFit/>
          </a:bodyPr>
          <a:lstStyle/>
          <a:p>
            <a:pPr algn="ctr"/>
            <a:r>
              <a:rPr lang="en-US" sz="3600" b="1" dirty="0">
                <a:effectLst>
                  <a:glow rad="101600">
                    <a:schemeClr val="bg1">
                      <a:alpha val="60000"/>
                    </a:schemeClr>
                  </a:glow>
                </a:effectLst>
              </a:rPr>
              <a:t>Wisdom required to understand elites agenda</a:t>
            </a:r>
            <a:endParaRPr lang="en-NZ" sz="3600" b="1" dirty="0">
              <a:effectLst>
                <a:glow rad="101600">
                  <a:schemeClr val="bg1">
                    <a:alpha val="60000"/>
                  </a:schemeClr>
                </a:glow>
              </a:effectLst>
            </a:endParaRPr>
          </a:p>
        </p:txBody>
      </p:sp>
    </p:spTree>
    <p:extLst>
      <p:ext uri="{BB962C8B-B14F-4D97-AF65-F5344CB8AC3E}">
        <p14:creationId xmlns:p14="http://schemas.microsoft.com/office/powerpoint/2010/main" val="29715360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2774BB~1">
            <a:extLst>
              <a:ext uri="{FF2B5EF4-FFF2-40B4-BE49-F238E27FC236}">
                <a16:creationId xmlns:a16="http://schemas.microsoft.com/office/drawing/2014/main" id="{748C2230-A704-4DCC-BE39-B17F23E1E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D880A46-9C1B-4DCB-964D-2407ECB8C56D}"/>
              </a:ext>
            </a:extLst>
          </p:cNvPr>
          <p:cNvSpPr txBox="1"/>
          <p:nvPr/>
        </p:nvSpPr>
        <p:spPr>
          <a:xfrm>
            <a:off x="551384" y="2193459"/>
            <a:ext cx="10729192" cy="3539430"/>
          </a:xfrm>
          <a:prstGeom prst="rect">
            <a:avLst/>
          </a:prstGeom>
          <a:noFill/>
        </p:spPr>
        <p:txBody>
          <a:bodyPr wrap="square" rtlCol="0">
            <a:spAutoFit/>
          </a:bodyPr>
          <a:lstStyle/>
          <a:p>
            <a:pPr algn="ctr"/>
            <a:r>
              <a:rPr lang="en-US" sz="3200" dirty="0">
                <a:effectLst>
                  <a:glow rad="101600">
                    <a:schemeClr val="bg1">
                      <a:alpha val="60000"/>
                    </a:schemeClr>
                  </a:glow>
                </a:effectLst>
              </a:rPr>
              <a:t>All need wisdom carefully to search out the mystery of iniquity that figures so largely in the winding up of this earth’s history.  God’s presentation of the detestable works of the inhabitants of the ruling powers of the world </a:t>
            </a:r>
            <a:r>
              <a:rPr lang="en-US" sz="3200" b="1" dirty="0">
                <a:solidFill>
                  <a:srgbClr val="FFFF00"/>
                </a:solidFill>
                <a:effectLst>
                  <a:glow rad="101600">
                    <a:schemeClr val="bg1">
                      <a:alpha val="60000"/>
                    </a:schemeClr>
                  </a:glow>
                </a:effectLst>
              </a:rPr>
              <a:t>who bind themselves into secret societies and conspiracies, not honoring the law of God, </a:t>
            </a:r>
            <a:r>
              <a:rPr lang="en-US" sz="3200" dirty="0">
                <a:effectLst>
                  <a:glow rad="101600">
                    <a:schemeClr val="bg1">
                      <a:alpha val="60000"/>
                    </a:schemeClr>
                  </a:glow>
                </a:effectLst>
              </a:rPr>
              <a:t>should enable the people who have the light of truth </a:t>
            </a:r>
          </a:p>
          <a:p>
            <a:pPr algn="ctr"/>
            <a:r>
              <a:rPr lang="en-US" sz="3200" dirty="0">
                <a:effectLst>
                  <a:glow rad="101600">
                    <a:schemeClr val="bg1">
                      <a:alpha val="60000"/>
                    </a:schemeClr>
                  </a:glow>
                </a:effectLst>
              </a:rPr>
              <a:t>to keep clear of all these evils.  </a:t>
            </a:r>
            <a:endParaRPr lang="en-AU" sz="3200" dirty="0">
              <a:effectLst>
                <a:glow rad="101600">
                  <a:schemeClr val="bg1">
                    <a:alpha val="60000"/>
                  </a:schemeClr>
                </a:glow>
              </a:effectLst>
            </a:endParaRPr>
          </a:p>
        </p:txBody>
      </p:sp>
      <p:sp>
        <p:nvSpPr>
          <p:cNvPr id="4" name="TextBox 3">
            <a:extLst>
              <a:ext uri="{FF2B5EF4-FFF2-40B4-BE49-F238E27FC236}">
                <a16:creationId xmlns:a16="http://schemas.microsoft.com/office/drawing/2014/main" id="{7AC9A3F9-FBD3-4C70-B048-6B8643D943E4}"/>
              </a:ext>
            </a:extLst>
          </p:cNvPr>
          <p:cNvSpPr txBox="1"/>
          <p:nvPr/>
        </p:nvSpPr>
        <p:spPr>
          <a:xfrm>
            <a:off x="2279576" y="1268760"/>
            <a:ext cx="5400600" cy="523220"/>
          </a:xfrm>
          <a:prstGeom prst="rect">
            <a:avLst/>
          </a:prstGeom>
          <a:noFill/>
        </p:spPr>
        <p:txBody>
          <a:bodyPr wrap="square" rtlCol="0">
            <a:spAutoFit/>
          </a:bodyPr>
          <a:lstStyle/>
          <a:p>
            <a:pPr algn="ctr"/>
            <a:r>
              <a:rPr lang="en-US" sz="2800" i="1" dirty="0">
                <a:effectLst>
                  <a:glow rad="101600">
                    <a:schemeClr val="bg1">
                      <a:alpha val="60000"/>
                    </a:schemeClr>
                  </a:glow>
                </a:effectLst>
              </a:rPr>
              <a:t>Manuscript Releases vol. 18.</a:t>
            </a:r>
            <a:endParaRPr lang="en-NZ" sz="3200" dirty="0"/>
          </a:p>
        </p:txBody>
      </p:sp>
      <p:sp>
        <p:nvSpPr>
          <p:cNvPr id="5" name="TextBox 4">
            <a:extLst>
              <a:ext uri="{FF2B5EF4-FFF2-40B4-BE49-F238E27FC236}">
                <a16:creationId xmlns:a16="http://schemas.microsoft.com/office/drawing/2014/main" id="{7CAFA1CF-9B6C-41A0-8290-EF72BBC2EEE3}"/>
              </a:ext>
            </a:extLst>
          </p:cNvPr>
          <p:cNvSpPr txBox="1"/>
          <p:nvPr/>
        </p:nvSpPr>
        <p:spPr>
          <a:xfrm>
            <a:off x="1523492" y="188641"/>
            <a:ext cx="9145016" cy="646331"/>
          </a:xfrm>
          <a:prstGeom prst="rect">
            <a:avLst/>
          </a:prstGeom>
          <a:noFill/>
        </p:spPr>
        <p:txBody>
          <a:bodyPr wrap="square" rtlCol="0">
            <a:spAutoFit/>
          </a:bodyPr>
          <a:lstStyle/>
          <a:p>
            <a:pPr algn="ctr"/>
            <a:r>
              <a:rPr lang="en-US" sz="3600" b="1" dirty="0">
                <a:effectLst>
                  <a:glow rad="101600">
                    <a:schemeClr val="bg1">
                      <a:alpha val="60000"/>
                    </a:schemeClr>
                  </a:glow>
                </a:effectLst>
              </a:rPr>
              <a:t>Wisdom required to understand elites agenda</a:t>
            </a:r>
            <a:endParaRPr lang="en-NZ" sz="3600" b="1" dirty="0">
              <a:effectLst>
                <a:glow rad="101600">
                  <a:schemeClr val="bg1">
                    <a:alpha val="60000"/>
                  </a:schemeClr>
                </a:glow>
              </a:effectLst>
            </a:endParaRPr>
          </a:p>
        </p:txBody>
      </p:sp>
    </p:spTree>
    <p:extLst>
      <p:ext uri="{BB962C8B-B14F-4D97-AF65-F5344CB8AC3E}">
        <p14:creationId xmlns:p14="http://schemas.microsoft.com/office/powerpoint/2010/main" val="41309403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2774BB~1">
            <a:extLst>
              <a:ext uri="{FF2B5EF4-FFF2-40B4-BE49-F238E27FC236}">
                <a16:creationId xmlns:a16="http://schemas.microsoft.com/office/drawing/2014/main" id="{748C2230-A704-4DCC-BE39-B17F23E1E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D880A46-9C1B-4DCB-964D-2407ECB8C56D}"/>
              </a:ext>
            </a:extLst>
          </p:cNvPr>
          <p:cNvSpPr txBox="1"/>
          <p:nvPr/>
        </p:nvSpPr>
        <p:spPr>
          <a:xfrm>
            <a:off x="551384" y="2193459"/>
            <a:ext cx="10729192" cy="3539430"/>
          </a:xfrm>
          <a:prstGeom prst="rect">
            <a:avLst/>
          </a:prstGeom>
          <a:noFill/>
        </p:spPr>
        <p:txBody>
          <a:bodyPr wrap="square" rtlCol="0">
            <a:spAutoFit/>
          </a:bodyPr>
          <a:lstStyle/>
          <a:p>
            <a:pPr algn="ctr"/>
            <a:r>
              <a:rPr lang="en-US" sz="3200" dirty="0">
                <a:effectLst>
                  <a:glow rad="101600">
                    <a:schemeClr val="bg1">
                      <a:alpha val="60000"/>
                    </a:schemeClr>
                  </a:glow>
                </a:effectLst>
              </a:rPr>
              <a:t>All need wisdom carefully to search out the mystery of iniquity that figures so largely in the winding up of this earth’s history.  God’s presentation of the detestable works of the inhabitants of the ruling powers of the world who bind themselves into secret societies and conspiracies, not honoring the law of God, </a:t>
            </a:r>
            <a:r>
              <a:rPr lang="en-US" sz="3200" b="1" dirty="0">
                <a:solidFill>
                  <a:srgbClr val="FFFF00"/>
                </a:solidFill>
                <a:effectLst>
                  <a:glow rad="101600">
                    <a:schemeClr val="bg1">
                      <a:alpha val="60000"/>
                    </a:schemeClr>
                  </a:glow>
                </a:effectLst>
              </a:rPr>
              <a:t>should enable the people who have the light of truth </a:t>
            </a:r>
          </a:p>
          <a:p>
            <a:pPr algn="ctr"/>
            <a:r>
              <a:rPr lang="en-US" sz="3200" b="1" dirty="0">
                <a:solidFill>
                  <a:srgbClr val="FFFF00"/>
                </a:solidFill>
                <a:effectLst>
                  <a:glow rad="101600">
                    <a:schemeClr val="bg1">
                      <a:alpha val="60000"/>
                    </a:schemeClr>
                  </a:glow>
                </a:effectLst>
              </a:rPr>
              <a:t>to keep clear of all these evils.  </a:t>
            </a:r>
            <a:endParaRPr lang="en-AU" sz="3200" b="1" dirty="0">
              <a:solidFill>
                <a:srgbClr val="FFFF00"/>
              </a:solidFill>
              <a:effectLst>
                <a:glow rad="101600">
                  <a:schemeClr val="bg1">
                    <a:alpha val="60000"/>
                  </a:schemeClr>
                </a:glow>
              </a:effectLst>
            </a:endParaRPr>
          </a:p>
        </p:txBody>
      </p:sp>
      <p:sp>
        <p:nvSpPr>
          <p:cNvPr id="4" name="TextBox 3">
            <a:extLst>
              <a:ext uri="{FF2B5EF4-FFF2-40B4-BE49-F238E27FC236}">
                <a16:creationId xmlns:a16="http://schemas.microsoft.com/office/drawing/2014/main" id="{7AC9A3F9-FBD3-4C70-B048-6B8643D943E4}"/>
              </a:ext>
            </a:extLst>
          </p:cNvPr>
          <p:cNvSpPr txBox="1"/>
          <p:nvPr/>
        </p:nvSpPr>
        <p:spPr>
          <a:xfrm>
            <a:off x="2279576" y="1268760"/>
            <a:ext cx="5400600" cy="523220"/>
          </a:xfrm>
          <a:prstGeom prst="rect">
            <a:avLst/>
          </a:prstGeom>
          <a:noFill/>
        </p:spPr>
        <p:txBody>
          <a:bodyPr wrap="square" rtlCol="0">
            <a:spAutoFit/>
          </a:bodyPr>
          <a:lstStyle/>
          <a:p>
            <a:pPr algn="ctr"/>
            <a:r>
              <a:rPr lang="en-US" sz="2800" i="1" dirty="0">
                <a:effectLst>
                  <a:glow rad="101600">
                    <a:schemeClr val="bg1">
                      <a:alpha val="60000"/>
                    </a:schemeClr>
                  </a:glow>
                </a:effectLst>
              </a:rPr>
              <a:t>Manuscript Releases vol. 18.</a:t>
            </a:r>
            <a:endParaRPr lang="en-NZ" sz="3200" dirty="0"/>
          </a:p>
        </p:txBody>
      </p:sp>
      <p:sp>
        <p:nvSpPr>
          <p:cNvPr id="5" name="TextBox 4">
            <a:extLst>
              <a:ext uri="{FF2B5EF4-FFF2-40B4-BE49-F238E27FC236}">
                <a16:creationId xmlns:a16="http://schemas.microsoft.com/office/drawing/2014/main" id="{7CAFA1CF-9B6C-41A0-8290-EF72BBC2EEE3}"/>
              </a:ext>
            </a:extLst>
          </p:cNvPr>
          <p:cNvSpPr txBox="1"/>
          <p:nvPr/>
        </p:nvSpPr>
        <p:spPr>
          <a:xfrm>
            <a:off x="1523492" y="188641"/>
            <a:ext cx="9145016" cy="646331"/>
          </a:xfrm>
          <a:prstGeom prst="rect">
            <a:avLst/>
          </a:prstGeom>
          <a:noFill/>
        </p:spPr>
        <p:txBody>
          <a:bodyPr wrap="square" rtlCol="0">
            <a:spAutoFit/>
          </a:bodyPr>
          <a:lstStyle/>
          <a:p>
            <a:pPr algn="ctr"/>
            <a:r>
              <a:rPr lang="en-US" sz="3600" b="1" dirty="0">
                <a:effectLst>
                  <a:glow rad="101600">
                    <a:schemeClr val="bg1">
                      <a:alpha val="60000"/>
                    </a:schemeClr>
                  </a:glow>
                </a:effectLst>
              </a:rPr>
              <a:t>Wisdom required to understand elites agenda</a:t>
            </a:r>
            <a:endParaRPr lang="en-NZ" sz="3600" b="1" dirty="0">
              <a:effectLst>
                <a:glow rad="101600">
                  <a:schemeClr val="bg1">
                    <a:alpha val="60000"/>
                  </a:schemeClr>
                </a:glow>
              </a:effectLst>
            </a:endParaRPr>
          </a:p>
        </p:txBody>
      </p:sp>
    </p:spTree>
    <p:extLst>
      <p:ext uri="{BB962C8B-B14F-4D97-AF65-F5344CB8AC3E}">
        <p14:creationId xmlns:p14="http://schemas.microsoft.com/office/powerpoint/2010/main" val="32547561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ttp://www.pdfbooksworld.com/image/cache/catalog/1207-390x550.jpg">
            <a:extLst>
              <a:ext uri="{FF2B5EF4-FFF2-40B4-BE49-F238E27FC236}">
                <a16:creationId xmlns:a16="http://schemas.microsoft.com/office/drawing/2014/main" id="{41DAEB14-90CE-4375-B228-C0194C8A9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30" y="-145502"/>
            <a:ext cx="2161095" cy="3384376"/>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E:\hg-wells1270939881877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9051" y="-1"/>
            <a:ext cx="5245621" cy="6805749"/>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E:\the_invisible_man_by_hg_well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1544" y="2987726"/>
            <a:ext cx="2335401" cy="3921449"/>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E:\2012-09-08-16-51-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40877" y="1362"/>
            <a:ext cx="2335401" cy="3008543"/>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E:\97808577568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6945" y="2954440"/>
            <a:ext cx="2522773" cy="385130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E:\wa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6702" y="-34386"/>
            <a:ext cx="2463016" cy="3008543"/>
          </a:xfrm>
          <a:prstGeom prst="rect">
            <a:avLst/>
          </a:prstGeom>
          <a:noFill/>
          <a:extLst>
            <a:ext uri="{909E8E84-426E-40DD-AFC4-6F175D3DCCD1}">
              <a14:hiddenFill xmlns:a14="http://schemas.microsoft.com/office/drawing/2010/main">
                <a:solidFill>
                  <a:srgbClr val="FFFFFF"/>
                </a:solidFill>
              </a14:hiddenFill>
            </a:ext>
          </a:extLst>
        </p:spPr>
      </p:pic>
      <p:pic>
        <p:nvPicPr>
          <p:cNvPr id="16391" name="Picture 7" descr="E:\H.G.-Wells-The-Island-of-Dr.-Moreau.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27" y="3039868"/>
            <a:ext cx="1944217" cy="382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3076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39411" y="1700808"/>
            <a:ext cx="6878143" cy="5016758"/>
          </a:xfrm>
          <a:prstGeom prst="rect">
            <a:avLst/>
          </a:prstGeom>
          <a:noFill/>
        </p:spPr>
        <p:txBody>
          <a:bodyPr wrap="square" rtlCol="0">
            <a:spAutoFit/>
          </a:bodyPr>
          <a:lstStyle/>
          <a:p>
            <a:pPr algn="ctr"/>
            <a:r>
              <a:rPr lang="en-NZ" sz="3600" dirty="0"/>
              <a:t>…the ethical system which will dominate the world state,                           will be shaped primarily to favour the procreation of what is fine and efficient and beautiful in humanity--beautiful and strong bodies, </a:t>
            </a:r>
          </a:p>
          <a:p>
            <a:pPr algn="ctr"/>
            <a:r>
              <a:rPr lang="en-NZ" sz="3600" dirty="0"/>
              <a:t>clear and powerful minds, </a:t>
            </a:r>
          </a:p>
          <a:p>
            <a:pPr algn="ctr"/>
            <a:r>
              <a:rPr lang="en-NZ" sz="3600" dirty="0"/>
              <a:t>and a growing body of knowledge…</a:t>
            </a:r>
            <a:r>
              <a:rPr lang="en-NZ" sz="2621" dirty="0"/>
              <a:t>  </a:t>
            </a:r>
          </a:p>
          <a:p>
            <a:pPr algn="ctr"/>
            <a:r>
              <a:rPr lang="en-NZ" sz="3200" i="1" dirty="0"/>
              <a:t>p. 114.</a:t>
            </a:r>
          </a:p>
        </p:txBody>
      </p:sp>
      <p:pic>
        <p:nvPicPr>
          <p:cNvPr id="3" name="Picture 2" descr="http://www.pdfbooksworld.com/image/cache/catalog/1207-390x5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971"/>
            <a:ext cx="4464496" cy="69916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51984" y="207823"/>
            <a:ext cx="4652999" cy="1323439"/>
          </a:xfrm>
          <a:prstGeom prst="rect">
            <a:avLst/>
          </a:prstGeom>
          <a:noFill/>
        </p:spPr>
        <p:txBody>
          <a:bodyPr wrap="square" rtlCol="0">
            <a:spAutoFit/>
          </a:bodyPr>
          <a:lstStyle/>
          <a:p>
            <a:pPr algn="ctr"/>
            <a:r>
              <a:rPr lang="en-NZ" sz="4000" b="1" dirty="0"/>
              <a:t>New World State </a:t>
            </a:r>
          </a:p>
          <a:p>
            <a:pPr algn="ctr"/>
            <a:r>
              <a:rPr lang="en-NZ" sz="4000" b="1" dirty="0"/>
              <a:t>New Ethical System</a:t>
            </a:r>
          </a:p>
        </p:txBody>
      </p:sp>
    </p:spTree>
    <p:extLst>
      <p:ext uri="{BB962C8B-B14F-4D97-AF65-F5344CB8AC3E}">
        <p14:creationId xmlns:p14="http://schemas.microsoft.com/office/powerpoint/2010/main" val="4235823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DSLOVE_Page_341_Image_0001">
            <a:extLst>
              <a:ext uri="{FF2B5EF4-FFF2-40B4-BE49-F238E27FC236}">
                <a16:creationId xmlns:a16="http://schemas.microsoft.com/office/drawing/2014/main" id="{5AD743DB-67BB-4174-9730-54AF14C04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98" y="0"/>
            <a:ext cx="121644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D6B91D8-024D-418D-AA2C-B460C265E9CD}"/>
              </a:ext>
            </a:extLst>
          </p:cNvPr>
          <p:cNvSpPr txBox="1"/>
          <p:nvPr/>
        </p:nvSpPr>
        <p:spPr>
          <a:xfrm>
            <a:off x="7536160" y="4221088"/>
            <a:ext cx="3744416" cy="2096087"/>
          </a:xfrm>
          <a:prstGeom prst="rect">
            <a:avLst/>
          </a:prstGeom>
          <a:noFill/>
        </p:spPr>
        <p:txBody>
          <a:bodyPr wrap="square" rtlCol="0">
            <a:spAutoFit/>
          </a:bodyPr>
          <a:lstStyle/>
          <a:p>
            <a:pPr algn="ctr"/>
            <a:r>
              <a:rPr lang="en-NZ" sz="3600" dirty="0">
                <a:effectLst>
                  <a:glow rad="101600">
                    <a:schemeClr val="bg1">
                      <a:alpha val="60000"/>
                    </a:schemeClr>
                  </a:glow>
                </a:effectLst>
              </a:rPr>
              <a:t>which </a:t>
            </a:r>
            <a:r>
              <a:rPr lang="en-NZ" sz="3600" dirty="0" err="1">
                <a:effectLst>
                  <a:glow rad="101600">
                    <a:schemeClr val="bg1">
                      <a:alpha val="60000"/>
                    </a:schemeClr>
                  </a:glow>
                </a:effectLst>
              </a:rPr>
              <a:t>deceiveth</a:t>
            </a:r>
            <a:r>
              <a:rPr lang="en-NZ" sz="3600" dirty="0">
                <a:effectLst>
                  <a:glow rad="101600">
                    <a:schemeClr val="bg1">
                      <a:alpha val="60000"/>
                    </a:schemeClr>
                  </a:glow>
                </a:effectLst>
              </a:rPr>
              <a:t> </a:t>
            </a:r>
          </a:p>
          <a:p>
            <a:pPr algn="ctr"/>
            <a:r>
              <a:rPr lang="en-NZ" sz="3600" b="1" dirty="0">
                <a:solidFill>
                  <a:srgbClr val="FFFF00"/>
                </a:solidFill>
                <a:effectLst>
                  <a:glow rad="101600">
                    <a:schemeClr val="bg1">
                      <a:alpha val="60000"/>
                    </a:schemeClr>
                  </a:glow>
                </a:effectLst>
              </a:rPr>
              <a:t>the whole world… </a:t>
            </a:r>
          </a:p>
          <a:p>
            <a:pPr algn="ctr"/>
            <a:r>
              <a:rPr lang="en-NZ" sz="3200" dirty="0">
                <a:effectLst>
                  <a:glow rad="101600">
                    <a:schemeClr val="bg1">
                      <a:alpha val="60000"/>
                    </a:schemeClr>
                  </a:glow>
                </a:effectLst>
              </a:rPr>
              <a:t>Rev. 12:9.</a:t>
            </a:r>
          </a:p>
          <a:p>
            <a:pPr algn="ctr"/>
            <a:endParaRPr lang="en-NZ" sz="2621" dirty="0"/>
          </a:p>
        </p:txBody>
      </p:sp>
      <p:sp>
        <p:nvSpPr>
          <p:cNvPr id="4" name="TextBox 3">
            <a:extLst>
              <a:ext uri="{FF2B5EF4-FFF2-40B4-BE49-F238E27FC236}">
                <a16:creationId xmlns:a16="http://schemas.microsoft.com/office/drawing/2014/main" id="{09AA2F49-9D8D-4776-A54A-25EAD54608EC}"/>
              </a:ext>
            </a:extLst>
          </p:cNvPr>
          <p:cNvSpPr txBox="1"/>
          <p:nvPr/>
        </p:nvSpPr>
        <p:spPr>
          <a:xfrm>
            <a:off x="839416" y="404664"/>
            <a:ext cx="5184576" cy="707886"/>
          </a:xfrm>
          <a:prstGeom prst="rect">
            <a:avLst/>
          </a:prstGeom>
          <a:noFill/>
        </p:spPr>
        <p:txBody>
          <a:bodyPr wrap="square" rtlCol="0">
            <a:spAutoFit/>
          </a:bodyPr>
          <a:lstStyle/>
          <a:p>
            <a:pPr algn="ctr"/>
            <a:r>
              <a:rPr lang="en-US" sz="4000" b="1" dirty="0">
                <a:effectLst>
                  <a:glow rad="101600">
                    <a:schemeClr val="bg1">
                      <a:alpha val="60000"/>
                    </a:schemeClr>
                  </a:glow>
                </a:effectLst>
              </a:rPr>
              <a:t>All the World Deceived</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4774205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83832" y="1718260"/>
            <a:ext cx="7351124" cy="4524315"/>
          </a:xfrm>
          <a:prstGeom prst="rect">
            <a:avLst/>
          </a:prstGeom>
          <a:noFill/>
        </p:spPr>
        <p:txBody>
          <a:bodyPr wrap="square" rtlCol="0">
            <a:spAutoFit/>
          </a:bodyPr>
          <a:lstStyle/>
          <a:p>
            <a:pPr algn="ctr"/>
            <a:r>
              <a:rPr lang="en-NZ" sz="3200" dirty="0"/>
              <a:t>…the men of the New Republic will hold that the procreation of children who, </a:t>
            </a:r>
          </a:p>
          <a:p>
            <a:pPr algn="ctr"/>
            <a:r>
              <a:rPr lang="en-NZ" sz="3200" dirty="0"/>
              <a:t>by the circumstances of their parentage, must be diseased bodily or mentally--I do not think it will be difficult for the medical science of the coming time to define such circumstances is absolutely the most loathsome of all conceivable sins.  </a:t>
            </a:r>
          </a:p>
          <a:p>
            <a:pPr algn="ctr"/>
            <a:r>
              <a:rPr lang="en-NZ" sz="2800" i="1" dirty="0"/>
              <a:t>p. 115.</a:t>
            </a:r>
          </a:p>
        </p:txBody>
      </p:sp>
      <p:sp>
        <p:nvSpPr>
          <p:cNvPr id="3" name="TextBox 2"/>
          <p:cNvSpPr txBox="1"/>
          <p:nvPr/>
        </p:nvSpPr>
        <p:spPr>
          <a:xfrm>
            <a:off x="5087888" y="548680"/>
            <a:ext cx="6552728" cy="646331"/>
          </a:xfrm>
          <a:prstGeom prst="rect">
            <a:avLst/>
          </a:prstGeom>
          <a:noFill/>
        </p:spPr>
        <p:txBody>
          <a:bodyPr wrap="square" rtlCol="0">
            <a:spAutoFit/>
          </a:bodyPr>
          <a:lstStyle/>
          <a:p>
            <a:pPr algn="ctr"/>
            <a:r>
              <a:rPr lang="en-NZ" sz="3600" b="1" dirty="0"/>
              <a:t>Reproduction carefully controlled</a:t>
            </a:r>
          </a:p>
        </p:txBody>
      </p:sp>
      <p:pic>
        <p:nvPicPr>
          <p:cNvPr id="5" name="Picture 4" descr="http://www.pdfbooksworld.com/image/cache/catalog/1207-390x550.jpg">
            <a:extLst>
              <a:ext uri="{FF2B5EF4-FFF2-40B4-BE49-F238E27FC236}">
                <a16:creationId xmlns:a16="http://schemas.microsoft.com/office/drawing/2014/main" id="{E474D441-7741-4931-97B0-59CD50C1B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971"/>
            <a:ext cx="4464496" cy="699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0616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55840" y="3212976"/>
            <a:ext cx="7344816" cy="2862322"/>
          </a:xfrm>
          <a:prstGeom prst="rect">
            <a:avLst/>
          </a:prstGeom>
          <a:noFill/>
        </p:spPr>
        <p:txBody>
          <a:bodyPr wrap="square" rtlCol="0">
            <a:spAutoFit/>
          </a:bodyPr>
          <a:lstStyle/>
          <a:p>
            <a:pPr algn="ctr"/>
            <a:r>
              <a:rPr lang="en-NZ" sz="3600" dirty="0"/>
              <a:t>…and to check the procreation of base </a:t>
            </a:r>
          </a:p>
          <a:p>
            <a:pPr algn="ctr"/>
            <a:r>
              <a:rPr lang="en-NZ" sz="3600" dirty="0"/>
              <a:t>and servile types, of fear-driven and cowardly souls, of all that is mean </a:t>
            </a:r>
          </a:p>
          <a:p>
            <a:pPr algn="ctr"/>
            <a:r>
              <a:rPr lang="en-NZ" sz="3600" dirty="0"/>
              <a:t>and ugly and bestial in the souls, </a:t>
            </a:r>
          </a:p>
          <a:p>
            <a:pPr algn="ctr"/>
            <a:r>
              <a:rPr lang="en-NZ" sz="3600" dirty="0"/>
              <a:t>bodies, or habits of men.  </a:t>
            </a:r>
            <a:r>
              <a:rPr lang="en-NZ" sz="3200" i="1" dirty="0"/>
              <a:t>p. 114.</a:t>
            </a:r>
          </a:p>
        </p:txBody>
      </p:sp>
      <p:sp>
        <p:nvSpPr>
          <p:cNvPr id="4" name="TextBox 3"/>
          <p:cNvSpPr txBox="1"/>
          <p:nvPr/>
        </p:nvSpPr>
        <p:spPr>
          <a:xfrm>
            <a:off x="5375920" y="566678"/>
            <a:ext cx="5472608" cy="1938992"/>
          </a:xfrm>
          <a:prstGeom prst="rect">
            <a:avLst/>
          </a:prstGeom>
          <a:noFill/>
        </p:spPr>
        <p:txBody>
          <a:bodyPr wrap="square" rtlCol="0">
            <a:spAutoFit/>
          </a:bodyPr>
          <a:lstStyle/>
          <a:p>
            <a:pPr algn="ctr"/>
            <a:r>
              <a:rPr lang="en-NZ" sz="4000" b="1" dirty="0"/>
              <a:t>Population Control through Social and Scientific Manipulation</a:t>
            </a:r>
          </a:p>
        </p:txBody>
      </p:sp>
      <p:pic>
        <p:nvPicPr>
          <p:cNvPr id="5" name="Picture 4" descr="http://www.pdfbooksworld.com/image/cache/catalog/1207-390x550.jpg">
            <a:extLst>
              <a:ext uri="{FF2B5EF4-FFF2-40B4-BE49-F238E27FC236}">
                <a16:creationId xmlns:a16="http://schemas.microsoft.com/office/drawing/2014/main" id="{DE7D899A-030A-459F-A3B9-DAD8F4DF3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971"/>
            <a:ext cx="4464496" cy="699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2311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darkwing.uoregon.edu/~adoption/images/pgillus/eugenicstree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827"/>
            <a:ext cx="7824192" cy="6868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upload.wikimedia.org/wikipedia/commons/a/ae/Sir_Francis_Galton_by_Charles_Wellington_Furse.jpg">
            <a:extLst>
              <a:ext uri="{FF2B5EF4-FFF2-40B4-BE49-F238E27FC236}">
                <a16:creationId xmlns:a16="http://schemas.microsoft.com/office/drawing/2014/main" id="{9876189F-8633-45FC-9E56-E1D8A298DC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4191" y="-14827"/>
            <a:ext cx="4367809" cy="41759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3858E4-03D8-4EBB-B1A9-3290BBAFF2E6}"/>
              </a:ext>
            </a:extLst>
          </p:cNvPr>
          <p:cNvSpPr txBox="1"/>
          <p:nvPr/>
        </p:nvSpPr>
        <p:spPr>
          <a:xfrm>
            <a:off x="7824192" y="4161129"/>
            <a:ext cx="4367808" cy="3170099"/>
          </a:xfrm>
          <a:prstGeom prst="rect">
            <a:avLst/>
          </a:prstGeom>
          <a:noFill/>
        </p:spPr>
        <p:txBody>
          <a:bodyPr wrap="square" rtlCol="0">
            <a:spAutoFit/>
          </a:bodyPr>
          <a:lstStyle/>
          <a:p>
            <a:pPr algn="ctr"/>
            <a:r>
              <a:rPr lang="en-NZ" sz="2800" dirty="0"/>
              <a:t>Is the study of the agencies under social control, </a:t>
            </a:r>
          </a:p>
          <a:p>
            <a:pPr algn="ctr"/>
            <a:r>
              <a:rPr lang="en-NZ" sz="2800" dirty="0"/>
              <a:t>that improve or impair </a:t>
            </a:r>
          </a:p>
          <a:p>
            <a:pPr algn="ctr"/>
            <a:r>
              <a:rPr lang="en-NZ" sz="2800" dirty="0"/>
              <a:t>the racial qualities of </a:t>
            </a:r>
          </a:p>
          <a:p>
            <a:pPr algn="ctr"/>
            <a:r>
              <a:rPr lang="en-NZ" sz="2800" dirty="0"/>
              <a:t>future generations either physically or mentally.</a:t>
            </a:r>
          </a:p>
          <a:p>
            <a:pPr algn="ctr"/>
            <a:endParaRPr lang="en-NZ" sz="3200" dirty="0"/>
          </a:p>
        </p:txBody>
      </p:sp>
      <p:sp>
        <p:nvSpPr>
          <p:cNvPr id="5" name="TextBox 4">
            <a:extLst>
              <a:ext uri="{FF2B5EF4-FFF2-40B4-BE49-F238E27FC236}">
                <a16:creationId xmlns:a16="http://schemas.microsoft.com/office/drawing/2014/main" id="{AD149FC4-B016-4915-92AF-3E6A48272B44}"/>
              </a:ext>
            </a:extLst>
          </p:cNvPr>
          <p:cNvSpPr txBox="1"/>
          <p:nvPr/>
        </p:nvSpPr>
        <p:spPr>
          <a:xfrm>
            <a:off x="8184232" y="3418502"/>
            <a:ext cx="3384376" cy="523220"/>
          </a:xfrm>
          <a:prstGeom prst="rect">
            <a:avLst/>
          </a:prstGeom>
          <a:noFill/>
        </p:spPr>
        <p:txBody>
          <a:bodyPr wrap="square" rtlCol="0">
            <a:spAutoFit/>
          </a:bodyPr>
          <a:lstStyle/>
          <a:p>
            <a:pPr algn="ctr"/>
            <a:r>
              <a:rPr lang="en-US" sz="2800" dirty="0">
                <a:effectLst>
                  <a:glow rad="101600">
                    <a:schemeClr val="bg1">
                      <a:alpha val="60000"/>
                    </a:schemeClr>
                  </a:glow>
                </a:effectLst>
              </a:rPr>
              <a:t>Francis Galton</a:t>
            </a:r>
            <a:endParaRPr lang="en-NZ" sz="2800" dirty="0">
              <a:effectLst>
                <a:glow rad="101600">
                  <a:schemeClr val="bg1">
                    <a:alpha val="60000"/>
                  </a:schemeClr>
                </a:glow>
              </a:effectLst>
            </a:endParaRPr>
          </a:p>
        </p:txBody>
      </p:sp>
    </p:spTree>
    <p:extLst>
      <p:ext uri="{BB962C8B-B14F-4D97-AF65-F5344CB8AC3E}">
        <p14:creationId xmlns:p14="http://schemas.microsoft.com/office/powerpoint/2010/main" val="14784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myeclinik.com/wp-content/uploads/2015/03/eugenics_fitter_famil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5786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xroads.virginia.edu/~ma03/holmgren/ppie/images/racebet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1723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thearrowsoftruth.com/wp-content/uploads/2012/11/eugenic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12191999" cy="6957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9689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theaporetic.com/wp-content/uploads/2010/10/fitt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7769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082604-A914-46BD-BE02-5A9C4250F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27613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redicecreations.com/ul_img/608naziroo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7706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jimcraven10.files.wordpress.com/2005/01/eugenics-ethniccleans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27" y="-5036"/>
            <a:ext cx="6864668" cy="686303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ecx.images-amazon.com/images/I/51FOKZyccZL._SY344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1144" y="-99392"/>
            <a:ext cx="5430855" cy="695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851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D18568-B569-4504-977A-6D10AEFB4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extBox 1">
            <a:extLst>
              <a:ext uri="{FF2B5EF4-FFF2-40B4-BE49-F238E27FC236}">
                <a16:creationId xmlns:a16="http://schemas.microsoft.com/office/drawing/2014/main" id="{4E3DF427-597A-4B2B-A16C-964508F4162D}"/>
              </a:ext>
            </a:extLst>
          </p:cNvPr>
          <p:cNvSpPr txBox="1"/>
          <p:nvPr/>
        </p:nvSpPr>
        <p:spPr>
          <a:xfrm>
            <a:off x="911424" y="2996952"/>
            <a:ext cx="3834419" cy="1754326"/>
          </a:xfrm>
          <a:prstGeom prst="rect">
            <a:avLst/>
          </a:prstGeom>
          <a:noFill/>
        </p:spPr>
        <p:txBody>
          <a:bodyPr wrap="square" rtlCol="0">
            <a:spAutoFit/>
          </a:bodyPr>
          <a:lstStyle/>
          <a:p>
            <a:pPr algn="ctr"/>
            <a:r>
              <a:rPr lang="en-NZ" sz="3600" dirty="0">
                <a:effectLst>
                  <a:glow rad="101600">
                    <a:schemeClr val="bg1">
                      <a:alpha val="60000"/>
                    </a:schemeClr>
                  </a:glow>
                </a:effectLst>
              </a:rPr>
              <a:t>Take heed that no </a:t>
            </a:r>
          </a:p>
          <a:p>
            <a:pPr algn="ctr"/>
            <a:r>
              <a:rPr lang="en-NZ" sz="3600" dirty="0">
                <a:effectLst>
                  <a:glow rad="101600">
                    <a:schemeClr val="bg1">
                      <a:alpha val="60000"/>
                    </a:schemeClr>
                  </a:glow>
                </a:effectLst>
              </a:rPr>
              <a:t>man deceive you… </a:t>
            </a:r>
          </a:p>
          <a:p>
            <a:pPr algn="ctr"/>
            <a:r>
              <a:rPr lang="en-NZ" sz="3200" dirty="0">
                <a:effectLst>
                  <a:glow rad="101600">
                    <a:schemeClr val="bg1">
                      <a:alpha val="60000"/>
                    </a:schemeClr>
                  </a:glow>
                </a:effectLst>
              </a:rPr>
              <a:t>Matt 24:4.</a:t>
            </a:r>
            <a:endParaRPr lang="en-AU" sz="3200" dirty="0"/>
          </a:p>
        </p:txBody>
      </p:sp>
      <p:sp>
        <p:nvSpPr>
          <p:cNvPr id="5" name="TextBox 4">
            <a:extLst>
              <a:ext uri="{FF2B5EF4-FFF2-40B4-BE49-F238E27FC236}">
                <a16:creationId xmlns:a16="http://schemas.microsoft.com/office/drawing/2014/main" id="{7FC21223-4B0A-4119-8684-C41737DC5398}"/>
              </a:ext>
            </a:extLst>
          </p:cNvPr>
          <p:cNvSpPr txBox="1"/>
          <p:nvPr/>
        </p:nvSpPr>
        <p:spPr>
          <a:xfrm>
            <a:off x="0" y="578959"/>
            <a:ext cx="7992888" cy="707886"/>
          </a:xfrm>
          <a:prstGeom prst="rect">
            <a:avLst/>
          </a:prstGeom>
          <a:noFill/>
        </p:spPr>
        <p:txBody>
          <a:bodyPr wrap="square" rtlCol="0">
            <a:spAutoFit/>
          </a:bodyPr>
          <a:lstStyle/>
          <a:p>
            <a:pPr algn="ctr"/>
            <a:r>
              <a:rPr lang="en-US" sz="4000" b="1" dirty="0">
                <a:effectLst>
                  <a:glow rad="101600">
                    <a:schemeClr val="bg1">
                      <a:alpha val="60000"/>
                    </a:schemeClr>
                  </a:glow>
                </a:effectLst>
              </a:rPr>
              <a:t>Jesus warns us against deception</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11408143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75552F-92F0-4D17-95EA-0C20832F12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06910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D0D52F-6C68-4302-B9D1-6983642B84C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904434" y="2211"/>
            <a:ext cx="8383131" cy="6858000"/>
          </a:xfrm>
          <a:prstGeom prst="rect">
            <a:avLst/>
          </a:prstGeom>
        </p:spPr>
      </p:pic>
      <p:sp>
        <p:nvSpPr>
          <p:cNvPr id="2" name="TextBox 1">
            <a:extLst>
              <a:ext uri="{FF2B5EF4-FFF2-40B4-BE49-F238E27FC236}">
                <a16:creationId xmlns:a16="http://schemas.microsoft.com/office/drawing/2014/main" id="{AB5396FE-614B-4D81-86A6-B256FCE43E46}"/>
              </a:ext>
            </a:extLst>
          </p:cNvPr>
          <p:cNvSpPr txBox="1"/>
          <p:nvPr/>
        </p:nvSpPr>
        <p:spPr>
          <a:xfrm>
            <a:off x="1991544" y="260648"/>
            <a:ext cx="3672408" cy="584775"/>
          </a:xfrm>
          <a:prstGeom prst="rect">
            <a:avLst/>
          </a:prstGeom>
          <a:noFill/>
          <a:ln w="38100">
            <a:solidFill>
              <a:srgbClr val="FF0000"/>
            </a:solidFill>
          </a:ln>
        </p:spPr>
        <p:txBody>
          <a:bodyPr wrap="square" rtlCol="0">
            <a:spAutoFit/>
          </a:bodyPr>
          <a:lstStyle/>
          <a:p>
            <a:pPr algn="ctr"/>
            <a:endParaRPr lang="en-NZ" sz="3200" dirty="0"/>
          </a:p>
        </p:txBody>
      </p:sp>
    </p:spTree>
    <p:extLst>
      <p:ext uri="{BB962C8B-B14F-4D97-AF65-F5344CB8AC3E}">
        <p14:creationId xmlns:p14="http://schemas.microsoft.com/office/powerpoint/2010/main" val="28743055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AA70F4-C9E6-4544-BCB7-946119B8C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682"/>
            <a:ext cx="5391097" cy="6967364"/>
          </a:xfrm>
          <a:prstGeom prst="rect">
            <a:avLst/>
          </a:prstGeom>
        </p:spPr>
      </p:pic>
      <p:sp>
        <p:nvSpPr>
          <p:cNvPr id="2" name="TextBox 1">
            <a:extLst>
              <a:ext uri="{FF2B5EF4-FFF2-40B4-BE49-F238E27FC236}">
                <a16:creationId xmlns:a16="http://schemas.microsoft.com/office/drawing/2014/main" id="{5787B409-4DD6-4462-AAAD-9E9F819AA363}"/>
              </a:ext>
            </a:extLst>
          </p:cNvPr>
          <p:cNvSpPr txBox="1"/>
          <p:nvPr/>
        </p:nvSpPr>
        <p:spPr>
          <a:xfrm>
            <a:off x="5532394" y="1340768"/>
            <a:ext cx="6552728" cy="5016758"/>
          </a:xfrm>
          <a:prstGeom prst="rect">
            <a:avLst/>
          </a:prstGeom>
          <a:noFill/>
        </p:spPr>
        <p:txBody>
          <a:bodyPr wrap="square" rtlCol="0">
            <a:spAutoFit/>
          </a:bodyPr>
          <a:lstStyle/>
          <a:p>
            <a:pPr algn="ctr"/>
            <a:r>
              <a:rPr lang="en-US" sz="3200" dirty="0"/>
              <a:t>At the moment, it is probable that </a:t>
            </a:r>
          </a:p>
          <a:p>
            <a:pPr algn="ctr"/>
            <a:r>
              <a:rPr lang="en-US" sz="3200" dirty="0"/>
              <a:t>the indirect effect of civilization is </a:t>
            </a:r>
            <a:r>
              <a:rPr lang="en-US" sz="3200" b="1" dirty="0">
                <a:solidFill>
                  <a:srgbClr val="FFFF00"/>
                </a:solidFill>
              </a:rPr>
              <a:t>dysgenic instead of eugenic; </a:t>
            </a:r>
          </a:p>
          <a:p>
            <a:pPr algn="ctr"/>
            <a:r>
              <a:rPr lang="en-US" sz="3200" dirty="0"/>
              <a:t>and in any case it seems likely that </a:t>
            </a:r>
          </a:p>
          <a:p>
            <a:pPr algn="ctr"/>
            <a:r>
              <a:rPr lang="en-US" sz="3200" dirty="0"/>
              <a:t>the dead weight of genetic stupidity, physical weakness, mental instability, and disease-proneness, which already exist in the human species, </a:t>
            </a:r>
          </a:p>
          <a:p>
            <a:pPr algn="ctr"/>
            <a:r>
              <a:rPr lang="en-US" sz="3200" dirty="0"/>
              <a:t>will prove too great a burden </a:t>
            </a:r>
          </a:p>
          <a:p>
            <a:pPr algn="ctr"/>
            <a:r>
              <a:rPr lang="en-US" sz="3200" dirty="0"/>
              <a:t>for real progress to be achieved. </a:t>
            </a:r>
            <a:endParaRPr lang="en-AU" sz="3200" dirty="0"/>
          </a:p>
        </p:txBody>
      </p:sp>
      <p:sp>
        <p:nvSpPr>
          <p:cNvPr id="3" name="TextBox 2">
            <a:extLst>
              <a:ext uri="{FF2B5EF4-FFF2-40B4-BE49-F238E27FC236}">
                <a16:creationId xmlns:a16="http://schemas.microsoft.com/office/drawing/2014/main" id="{B548B1ED-9F63-4716-9C02-5422EE895B8F}"/>
              </a:ext>
            </a:extLst>
          </p:cNvPr>
          <p:cNvSpPr txBox="1"/>
          <p:nvPr/>
        </p:nvSpPr>
        <p:spPr>
          <a:xfrm>
            <a:off x="6744072" y="404664"/>
            <a:ext cx="4129373" cy="646331"/>
          </a:xfrm>
          <a:prstGeom prst="rect">
            <a:avLst/>
          </a:prstGeom>
          <a:noFill/>
        </p:spPr>
        <p:txBody>
          <a:bodyPr wrap="square" rtlCol="0">
            <a:spAutoFit/>
          </a:bodyPr>
          <a:lstStyle/>
          <a:p>
            <a:pPr algn="ctr"/>
            <a:r>
              <a:rPr lang="en-NZ" sz="3600" b="1" dirty="0"/>
              <a:t>Eugenics at the UN</a:t>
            </a:r>
            <a:endParaRPr lang="en-AU" sz="3600" b="1" dirty="0"/>
          </a:p>
        </p:txBody>
      </p:sp>
      <p:sp>
        <p:nvSpPr>
          <p:cNvPr id="5" name="TextBox 4">
            <a:extLst>
              <a:ext uri="{FF2B5EF4-FFF2-40B4-BE49-F238E27FC236}">
                <a16:creationId xmlns:a16="http://schemas.microsoft.com/office/drawing/2014/main" id="{683A2D5C-3698-42FC-B1D4-37A0CED48555}"/>
              </a:ext>
            </a:extLst>
          </p:cNvPr>
          <p:cNvSpPr txBox="1"/>
          <p:nvPr/>
        </p:nvSpPr>
        <p:spPr>
          <a:xfrm>
            <a:off x="767408" y="5301208"/>
            <a:ext cx="3744416" cy="1323439"/>
          </a:xfrm>
          <a:prstGeom prst="rect">
            <a:avLst/>
          </a:prstGeom>
          <a:noFill/>
        </p:spPr>
        <p:txBody>
          <a:bodyPr wrap="square" rtlCol="0">
            <a:spAutoFit/>
          </a:bodyPr>
          <a:lstStyle/>
          <a:p>
            <a:pPr algn="ctr"/>
            <a:r>
              <a:rPr lang="en-NZ" sz="2800" b="1" dirty="0"/>
              <a:t>Julian Huxley </a:t>
            </a:r>
          </a:p>
          <a:p>
            <a:pPr algn="ctr"/>
            <a:r>
              <a:rPr lang="en-NZ" sz="2800" b="1" dirty="0"/>
              <a:t>first director of UNESCO</a:t>
            </a:r>
          </a:p>
          <a:p>
            <a:pPr algn="ctr"/>
            <a:r>
              <a:rPr lang="en-NZ" sz="2400" b="1" dirty="0"/>
              <a:t>1946-1948</a:t>
            </a:r>
            <a:endParaRPr lang="en-AU" sz="2400" b="1" dirty="0"/>
          </a:p>
        </p:txBody>
      </p:sp>
    </p:spTree>
    <p:extLst>
      <p:ext uri="{BB962C8B-B14F-4D97-AF65-F5344CB8AC3E}">
        <p14:creationId xmlns:p14="http://schemas.microsoft.com/office/powerpoint/2010/main" val="21192633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AA70F4-C9E6-4544-BCB7-946119B8C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682"/>
            <a:ext cx="5391097" cy="6967364"/>
          </a:xfrm>
          <a:prstGeom prst="rect">
            <a:avLst/>
          </a:prstGeom>
        </p:spPr>
      </p:pic>
      <p:sp>
        <p:nvSpPr>
          <p:cNvPr id="2" name="TextBox 1">
            <a:extLst>
              <a:ext uri="{FF2B5EF4-FFF2-40B4-BE49-F238E27FC236}">
                <a16:creationId xmlns:a16="http://schemas.microsoft.com/office/drawing/2014/main" id="{5787B409-4DD6-4462-AAAD-9E9F819AA363}"/>
              </a:ext>
            </a:extLst>
          </p:cNvPr>
          <p:cNvSpPr txBox="1"/>
          <p:nvPr/>
        </p:nvSpPr>
        <p:spPr>
          <a:xfrm>
            <a:off x="5532394" y="1340768"/>
            <a:ext cx="6552728" cy="5016758"/>
          </a:xfrm>
          <a:prstGeom prst="rect">
            <a:avLst/>
          </a:prstGeom>
          <a:noFill/>
        </p:spPr>
        <p:txBody>
          <a:bodyPr wrap="square" rtlCol="0">
            <a:spAutoFit/>
          </a:bodyPr>
          <a:lstStyle/>
          <a:p>
            <a:pPr algn="ctr"/>
            <a:r>
              <a:rPr lang="en-US" sz="3200" dirty="0"/>
              <a:t>At the moment, it is probable that </a:t>
            </a:r>
          </a:p>
          <a:p>
            <a:pPr algn="ctr"/>
            <a:r>
              <a:rPr lang="en-US" sz="3200" b="1" dirty="0">
                <a:solidFill>
                  <a:srgbClr val="FFFF00"/>
                </a:solidFill>
              </a:rPr>
              <a:t>the indirect effect of civilization is </a:t>
            </a:r>
            <a:r>
              <a:rPr lang="en-US" sz="3200" dirty="0"/>
              <a:t>dysgenic instead of eugenic; </a:t>
            </a:r>
          </a:p>
          <a:p>
            <a:pPr algn="ctr"/>
            <a:r>
              <a:rPr lang="en-US" sz="3200" dirty="0"/>
              <a:t>and in any case it seems likely that </a:t>
            </a:r>
          </a:p>
          <a:p>
            <a:pPr algn="ctr"/>
            <a:r>
              <a:rPr lang="en-US" sz="3200" dirty="0"/>
              <a:t>the dead weight of genetic stupidity, physical weakness, mental instability, and disease-proneness, which already exist in the human species, </a:t>
            </a:r>
          </a:p>
          <a:p>
            <a:pPr algn="ctr"/>
            <a:r>
              <a:rPr lang="en-US" sz="3200" dirty="0"/>
              <a:t>will prove too great a burden </a:t>
            </a:r>
          </a:p>
          <a:p>
            <a:pPr algn="ctr"/>
            <a:r>
              <a:rPr lang="en-US" sz="3200" dirty="0"/>
              <a:t>for real progress to be achieved. </a:t>
            </a:r>
            <a:endParaRPr lang="en-AU" sz="3200" dirty="0"/>
          </a:p>
        </p:txBody>
      </p:sp>
      <p:sp>
        <p:nvSpPr>
          <p:cNvPr id="3" name="TextBox 2">
            <a:extLst>
              <a:ext uri="{FF2B5EF4-FFF2-40B4-BE49-F238E27FC236}">
                <a16:creationId xmlns:a16="http://schemas.microsoft.com/office/drawing/2014/main" id="{B548B1ED-9F63-4716-9C02-5422EE895B8F}"/>
              </a:ext>
            </a:extLst>
          </p:cNvPr>
          <p:cNvSpPr txBox="1"/>
          <p:nvPr/>
        </p:nvSpPr>
        <p:spPr>
          <a:xfrm>
            <a:off x="6744072" y="404664"/>
            <a:ext cx="4129373" cy="646331"/>
          </a:xfrm>
          <a:prstGeom prst="rect">
            <a:avLst/>
          </a:prstGeom>
          <a:noFill/>
        </p:spPr>
        <p:txBody>
          <a:bodyPr wrap="square" rtlCol="0">
            <a:spAutoFit/>
          </a:bodyPr>
          <a:lstStyle/>
          <a:p>
            <a:pPr algn="ctr"/>
            <a:r>
              <a:rPr lang="en-NZ" sz="3600" b="1" dirty="0"/>
              <a:t>Eugenics at the UN</a:t>
            </a:r>
            <a:endParaRPr lang="en-AU" sz="3600" b="1" dirty="0"/>
          </a:p>
        </p:txBody>
      </p:sp>
      <p:sp>
        <p:nvSpPr>
          <p:cNvPr id="5" name="TextBox 4">
            <a:extLst>
              <a:ext uri="{FF2B5EF4-FFF2-40B4-BE49-F238E27FC236}">
                <a16:creationId xmlns:a16="http://schemas.microsoft.com/office/drawing/2014/main" id="{683A2D5C-3698-42FC-B1D4-37A0CED48555}"/>
              </a:ext>
            </a:extLst>
          </p:cNvPr>
          <p:cNvSpPr txBox="1"/>
          <p:nvPr/>
        </p:nvSpPr>
        <p:spPr>
          <a:xfrm>
            <a:off x="767408" y="5301208"/>
            <a:ext cx="3744416" cy="1323439"/>
          </a:xfrm>
          <a:prstGeom prst="rect">
            <a:avLst/>
          </a:prstGeom>
          <a:noFill/>
        </p:spPr>
        <p:txBody>
          <a:bodyPr wrap="square" rtlCol="0">
            <a:spAutoFit/>
          </a:bodyPr>
          <a:lstStyle/>
          <a:p>
            <a:pPr algn="ctr"/>
            <a:r>
              <a:rPr lang="en-NZ" sz="2800" b="1" dirty="0"/>
              <a:t>Julian Huxley </a:t>
            </a:r>
          </a:p>
          <a:p>
            <a:pPr algn="ctr"/>
            <a:r>
              <a:rPr lang="en-NZ" sz="2800" b="1" dirty="0"/>
              <a:t>first director of UNESCO</a:t>
            </a:r>
          </a:p>
          <a:p>
            <a:pPr algn="ctr"/>
            <a:r>
              <a:rPr lang="en-NZ" sz="2400" b="1" dirty="0"/>
              <a:t>1946-1948</a:t>
            </a:r>
            <a:endParaRPr lang="en-AU" sz="2400" b="1" dirty="0"/>
          </a:p>
        </p:txBody>
      </p:sp>
    </p:spTree>
    <p:extLst>
      <p:ext uri="{BB962C8B-B14F-4D97-AF65-F5344CB8AC3E}">
        <p14:creationId xmlns:p14="http://schemas.microsoft.com/office/powerpoint/2010/main" val="19829100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AA70F4-C9E6-4544-BCB7-946119B8C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682"/>
            <a:ext cx="5391097" cy="6967364"/>
          </a:xfrm>
          <a:prstGeom prst="rect">
            <a:avLst/>
          </a:prstGeom>
        </p:spPr>
      </p:pic>
      <p:sp>
        <p:nvSpPr>
          <p:cNvPr id="2" name="TextBox 1">
            <a:extLst>
              <a:ext uri="{FF2B5EF4-FFF2-40B4-BE49-F238E27FC236}">
                <a16:creationId xmlns:a16="http://schemas.microsoft.com/office/drawing/2014/main" id="{5787B409-4DD6-4462-AAAD-9E9F819AA363}"/>
              </a:ext>
            </a:extLst>
          </p:cNvPr>
          <p:cNvSpPr txBox="1"/>
          <p:nvPr/>
        </p:nvSpPr>
        <p:spPr>
          <a:xfrm>
            <a:off x="5425628" y="332656"/>
            <a:ext cx="6766372" cy="6863417"/>
          </a:xfrm>
          <a:prstGeom prst="rect">
            <a:avLst/>
          </a:prstGeom>
          <a:noFill/>
        </p:spPr>
        <p:txBody>
          <a:bodyPr wrap="square" rtlCol="0">
            <a:spAutoFit/>
          </a:bodyPr>
          <a:lstStyle/>
          <a:p>
            <a:pPr algn="ctr"/>
            <a:r>
              <a:rPr lang="en-US" sz="3200" dirty="0"/>
              <a:t>Thus even though it is quite true </a:t>
            </a:r>
          </a:p>
          <a:p>
            <a:pPr algn="ctr"/>
            <a:r>
              <a:rPr lang="en-US" sz="3200" dirty="0"/>
              <a:t>that any radical eugenic policy will </a:t>
            </a:r>
          </a:p>
          <a:p>
            <a:pPr algn="ctr"/>
            <a:r>
              <a:rPr lang="en-US" sz="3200" dirty="0"/>
              <a:t>be for many years politically and psychologically impossible, </a:t>
            </a:r>
          </a:p>
          <a:p>
            <a:pPr algn="ctr"/>
            <a:r>
              <a:rPr lang="en-US" sz="3200" dirty="0"/>
              <a:t>it will be important for UNESCO to </a:t>
            </a:r>
          </a:p>
          <a:p>
            <a:pPr algn="ctr"/>
            <a:r>
              <a:rPr lang="en-US" sz="3200" dirty="0"/>
              <a:t>see that the eugenic problem is examined with the greatest care, </a:t>
            </a:r>
          </a:p>
          <a:p>
            <a:pPr algn="ctr"/>
            <a:r>
              <a:rPr lang="en-US" sz="3200" dirty="0"/>
              <a:t>and that the public mind is informed </a:t>
            </a:r>
          </a:p>
          <a:p>
            <a:pPr algn="ctr"/>
            <a:r>
              <a:rPr lang="en-US" sz="3200" dirty="0"/>
              <a:t>of the issues at stake so that much </a:t>
            </a:r>
          </a:p>
          <a:p>
            <a:pPr algn="ctr"/>
            <a:r>
              <a:rPr lang="en-US" sz="3200" b="1" dirty="0">
                <a:solidFill>
                  <a:srgbClr val="FFFF00"/>
                </a:solidFill>
              </a:rPr>
              <a:t>that now is unthinkable may </a:t>
            </a:r>
          </a:p>
          <a:p>
            <a:pPr algn="ctr"/>
            <a:r>
              <a:rPr lang="en-US" sz="3200" b="1" dirty="0">
                <a:solidFill>
                  <a:srgbClr val="FFFF00"/>
                </a:solidFill>
              </a:rPr>
              <a:t>at least become thinkable. </a:t>
            </a:r>
          </a:p>
          <a:p>
            <a:pPr algn="ctr"/>
            <a:r>
              <a:rPr lang="en-US" sz="2800" i="1" dirty="0"/>
              <a:t>Julian Huxley, UNESCO its purpose </a:t>
            </a:r>
          </a:p>
          <a:p>
            <a:pPr algn="ctr"/>
            <a:r>
              <a:rPr lang="en-US" sz="2800" i="1" dirty="0"/>
              <a:t>and philosophy, 1946, p.21.</a:t>
            </a:r>
            <a:endParaRPr lang="en-AU" sz="2800" i="1" dirty="0"/>
          </a:p>
          <a:p>
            <a:pPr algn="ctr"/>
            <a:r>
              <a:rPr lang="en-US" sz="3200" dirty="0"/>
              <a:t> </a:t>
            </a:r>
            <a:endParaRPr lang="en-AU" sz="3200" dirty="0"/>
          </a:p>
        </p:txBody>
      </p:sp>
      <p:sp>
        <p:nvSpPr>
          <p:cNvPr id="5" name="TextBox 4">
            <a:extLst>
              <a:ext uri="{FF2B5EF4-FFF2-40B4-BE49-F238E27FC236}">
                <a16:creationId xmlns:a16="http://schemas.microsoft.com/office/drawing/2014/main" id="{683A2D5C-3698-42FC-B1D4-37A0CED48555}"/>
              </a:ext>
            </a:extLst>
          </p:cNvPr>
          <p:cNvSpPr txBox="1"/>
          <p:nvPr/>
        </p:nvSpPr>
        <p:spPr>
          <a:xfrm>
            <a:off x="767408" y="5301208"/>
            <a:ext cx="3744416" cy="1323439"/>
          </a:xfrm>
          <a:prstGeom prst="rect">
            <a:avLst/>
          </a:prstGeom>
          <a:noFill/>
        </p:spPr>
        <p:txBody>
          <a:bodyPr wrap="square" rtlCol="0">
            <a:spAutoFit/>
          </a:bodyPr>
          <a:lstStyle/>
          <a:p>
            <a:pPr algn="ctr"/>
            <a:r>
              <a:rPr lang="en-NZ" sz="2800" b="1" dirty="0"/>
              <a:t>Julian Huxley </a:t>
            </a:r>
          </a:p>
          <a:p>
            <a:pPr algn="ctr"/>
            <a:r>
              <a:rPr lang="en-NZ" sz="2800" b="1" dirty="0"/>
              <a:t>first director of UNESCO</a:t>
            </a:r>
          </a:p>
          <a:p>
            <a:pPr algn="ctr"/>
            <a:r>
              <a:rPr lang="en-NZ" sz="2400" b="1" dirty="0"/>
              <a:t>1946-1948</a:t>
            </a:r>
            <a:endParaRPr lang="en-AU" sz="2400" b="1" dirty="0"/>
          </a:p>
        </p:txBody>
      </p:sp>
    </p:spTree>
    <p:extLst>
      <p:ext uri="{BB962C8B-B14F-4D97-AF65-F5344CB8AC3E}">
        <p14:creationId xmlns:p14="http://schemas.microsoft.com/office/powerpoint/2010/main" val="6960328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Arnold toynbee bb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3" y="-99392"/>
            <a:ext cx="12200307"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3392" y="476672"/>
            <a:ext cx="3024336" cy="2062103"/>
          </a:xfrm>
          <a:prstGeom prst="rect">
            <a:avLst/>
          </a:prstGeom>
          <a:noFill/>
        </p:spPr>
        <p:txBody>
          <a:bodyPr wrap="square" rtlCol="0">
            <a:spAutoFit/>
          </a:bodyPr>
          <a:lstStyle/>
          <a:p>
            <a:pPr algn="ctr"/>
            <a:r>
              <a:rPr lang="en-NZ" sz="3200" b="1" dirty="0"/>
              <a:t>Arnold Toynbee historian philosopher professor</a:t>
            </a:r>
          </a:p>
        </p:txBody>
      </p:sp>
    </p:spTree>
    <p:extLst>
      <p:ext uri="{BB962C8B-B14F-4D97-AF65-F5344CB8AC3E}">
        <p14:creationId xmlns:p14="http://schemas.microsoft.com/office/powerpoint/2010/main" val="26094645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Arnold_Toynb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00068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96356" y="1988840"/>
            <a:ext cx="6999972" cy="4031873"/>
          </a:xfrm>
          <a:prstGeom prst="rect">
            <a:avLst/>
          </a:prstGeom>
          <a:noFill/>
        </p:spPr>
        <p:txBody>
          <a:bodyPr wrap="square" rtlCol="0">
            <a:spAutoFit/>
          </a:bodyPr>
          <a:lstStyle/>
          <a:p>
            <a:pPr algn="ctr"/>
            <a:r>
              <a:rPr lang="en-NZ" sz="3200" dirty="0"/>
              <a:t>Now that our progress in technology has armed us with annihilating weapons, </a:t>
            </a:r>
          </a:p>
          <a:p>
            <a:pPr algn="ctr"/>
            <a:r>
              <a:rPr lang="en-NZ" sz="3200" dirty="0"/>
              <a:t>it is conceivable that we may come to the conclusion that we cannot any longer afford to let nature take its course in </a:t>
            </a:r>
          </a:p>
          <a:p>
            <a:pPr algn="ctr"/>
            <a:r>
              <a:rPr lang="en-NZ" sz="3200" dirty="0"/>
              <a:t>the production of human beings; </a:t>
            </a:r>
          </a:p>
          <a:p>
            <a:pPr algn="ctr"/>
            <a:r>
              <a:rPr lang="en-NZ" sz="3200" dirty="0"/>
              <a:t>that we cannot afford to </a:t>
            </a:r>
          </a:p>
          <a:p>
            <a:pPr algn="ctr"/>
            <a:r>
              <a:rPr lang="en-NZ" sz="3200" dirty="0"/>
              <a:t>have anti-social behaviour…</a:t>
            </a:r>
          </a:p>
        </p:txBody>
      </p:sp>
      <p:sp>
        <p:nvSpPr>
          <p:cNvPr id="3" name="TextBox 2"/>
          <p:cNvSpPr txBox="1"/>
          <p:nvPr/>
        </p:nvSpPr>
        <p:spPr>
          <a:xfrm>
            <a:off x="6095999" y="476672"/>
            <a:ext cx="5000685" cy="1200329"/>
          </a:xfrm>
          <a:prstGeom prst="rect">
            <a:avLst/>
          </a:prstGeom>
          <a:noFill/>
        </p:spPr>
        <p:txBody>
          <a:bodyPr wrap="square" rtlCol="0">
            <a:spAutoFit/>
          </a:bodyPr>
          <a:lstStyle/>
          <a:p>
            <a:pPr algn="ctr"/>
            <a:r>
              <a:rPr lang="en-NZ" sz="3600" b="1" dirty="0"/>
              <a:t>The Elite must decide who breeds and does not</a:t>
            </a:r>
          </a:p>
        </p:txBody>
      </p:sp>
    </p:spTree>
    <p:extLst>
      <p:ext uri="{BB962C8B-B14F-4D97-AF65-F5344CB8AC3E}">
        <p14:creationId xmlns:p14="http://schemas.microsoft.com/office/powerpoint/2010/main" val="23876398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Arnold_Toynb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00068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00684" y="980728"/>
            <a:ext cx="7095644" cy="6309420"/>
          </a:xfrm>
          <a:prstGeom prst="rect">
            <a:avLst/>
          </a:prstGeom>
          <a:noFill/>
        </p:spPr>
        <p:txBody>
          <a:bodyPr wrap="square" rtlCol="0">
            <a:spAutoFit/>
          </a:bodyPr>
          <a:lstStyle/>
          <a:p>
            <a:pPr algn="ctr"/>
            <a:r>
              <a:rPr lang="en-NZ" sz="3200" dirty="0"/>
              <a:t>We might decide that we must sterilize </a:t>
            </a:r>
          </a:p>
          <a:p>
            <a:pPr algn="ctr"/>
            <a:r>
              <a:rPr lang="en-NZ" sz="3200" dirty="0"/>
              <a:t>all human males and females before the age of puberty and must breed children exclusively from test-tubes out of selected genes, from which we shall </a:t>
            </a:r>
          </a:p>
          <a:p>
            <a:pPr algn="ctr"/>
            <a:r>
              <a:rPr lang="en-NZ" sz="3200" dirty="0"/>
              <a:t>have eliminated those genes that generate self-centredness, aggressiveness, pugnacity, </a:t>
            </a:r>
          </a:p>
          <a:p>
            <a:pPr algn="ctr"/>
            <a:r>
              <a:rPr lang="en-NZ" sz="3200" dirty="0"/>
              <a:t>and anti-social behaviour of all kinds.  </a:t>
            </a:r>
            <a:r>
              <a:rPr lang="en-NZ" sz="2800" i="1" dirty="0"/>
              <a:t>Arnold Toynbee, Surviving the Future, </a:t>
            </a:r>
          </a:p>
          <a:p>
            <a:pPr algn="ctr"/>
            <a:r>
              <a:rPr lang="en-NZ" sz="2800" i="1" dirty="0"/>
              <a:t>Oxford University Press, London, </a:t>
            </a:r>
          </a:p>
          <a:p>
            <a:pPr algn="ctr"/>
            <a:r>
              <a:rPr lang="en-NZ" sz="2800" i="1" dirty="0"/>
              <a:t>1971, p. 113.</a:t>
            </a:r>
          </a:p>
          <a:p>
            <a:pPr algn="ctr"/>
            <a:endParaRPr lang="en-NZ" sz="3200" dirty="0"/>
          </a:p>
        </p:txBody>
      </p:sp>
      <p:sp>
        <p:nvSpPr>
          <p:cNvPr id="3" name="TextBox 2">
            <a:extLst>
              <a:ext uri="{FF2B5EF4-FFF2-40B4-BE49-F238E27FC236}">
                <a16:creationId xmlns:a16="http://schemas.microsoft.com/office/drawing/2014/main" id="{5B242523-6610-4B23-AE60-59B83D73BED8}"/>
              </a:ext>
            </a:extLst>
          </p:cNvPr>
          <p:cNvSpPr txBox="1"/>
          <p:nvPr/>
        </p:nvSpPr>
        <p:spPr>
          <a:xfrm>
            <a:off x="5231904" y="179959"/>
            <a:ext cx="6336704" cy="769441"/>
          </a:xfrm>
          <a:prstGeom prst="rect">
            <a:avLst/>
          </a:prstGeom>
          <a:noFill/>
        </p:spPr>
        <p:txBody>
          <a:bodyPr wrap="square" rtlCol="0">
            <a:spAutoFit/>
          </a:bodyPr>
          <a:lstStyle/>
          <a:p>
            <a:pPr algn="ctr"/>
            <a:r>
              <a:rPr lang="en-US" sz="4400" b="1" dirty="0"/>
              <a:t>Sterilize the young</a:t>
            </a:r>
            <a:endParaRPr lang="en-NZ" sz="4400" b="1" dirty="0"/>
          </a:p>
        </p:txBody>
      </p:sp>
    </p:spTree>
    <p:extLst>
      <p:ext uri="{BB962C8B-B14F-4D97-AF65-F5344CB8AC3E}">
        <p14:creationId xmlns:p14="http://schemas.microsoft.com/office/powerpoint/2010/main" val="7843170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nowtheendbegins.com/blog/wp-content/uploads/magaret-sanger-eugenics-hitler-planned-parenthood-abortions-negro-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16" y="0"/>
            <a:ext cx="121899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5960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15880" y="1364963"/>
            <a:ext cx="6525136" cy="5016758"/>
          </a:xfrm>
          <a:prstGeom prst="rect">
            <a:avLst/>
          </a:prstGeom>
          <a:noFill/>
        </p:spPr>
        <p:txBody>
          <a:bodyPr wrap="square" rtlCol="0">
            <a:spAutoFit/>
          </a:bodyPr>
          <a:lstStyle/>
          <a:p>
            <a:pPr algn="ctr"/>
            <a:r>
              <a:rPr lang="en-NZ" sz="3200" dirty="0"/>
              <a:t>…the method that must in some cases </a:t>
            </a:r>
          </a:p>
          <a:p>
            <a:pPr algn="ctr"/>
            <a:r>
              <a:rPr lang="en-NZ" sz="3200" dirty="0"/>
              <a:t>still be called in to the help of man, </a:t>
            </a:r>
          </a:p>
          <a:p>
            <a:pPr algn="ctr"/>
            <a:r>
              <a:rPr lang="en-NZ" sz="3200" b="1" dirty="0">
                <a:solidFill>
                  <a:srgbClr val="FFFF00"/>
                </a:solidFill>
              </a:rPr>
              <a:t>is death.  </a:t>
            </a:r>
            <a:r>
              <a:rPr lang="en-NZ" sz="3200" dirty="0"/>
              <a:t>In the new vision death is no inexplicable horror, no pointless terminal terror to the miseries of life, </a:t>
            </a:r>
          </a:p>
          <a:p>
            <a:pPr algn="ctr"/>
            <a:r>
              <a:rPr lang="en-NZ" sz="3200" dirty="0"/>
              <a:t>it is the end of all the pain of life, </a:t>
            </a:r>
          </a:p>
          <a:p>
            <a:pPr algn="ctr"/>
            <a:r>
              <a:rPr lang="en-NZ" sz="3200" dirty="0"/>
              <a:t>the end of the bitterness of failure, </a:t>
            </a:r>
          </a:p>
          <a:p>
            <a:pPr algn="ctr"/>
            <a:r>
              <a:rPr lang="en-NZ" sz="3200" dirty="0"/>
              <a:t>the merciful obliteration of weak </a:t>
            </a:r>
          </a:p>
          <a:p>
            <a:pPr algn="ctr"/>
            <a:r>
              <a:rPr lang="en-NZ" sz="3200" dirty="0"/>
              <a:t>and silly and pointless things....  </a:t>
            </a:r>
          </a:p>
          <a:p>
            <a:pPr algn="ctr"/>
            <a:r>
              <a:rPr lang="en-NZ" sz="2800" i="1" dirty="0"/>
              <a:t>p. 114, 115.</a:t>
            </a:r>
          </a:p>
        </p:txBody>
      </p:sp>
      <p:sp>
        <p:nvSpPr>
          <p:cNvPr id="5" name="TextBox 4"/>
          <p:cNvSpPr txBox="1"/>
          <p:nvPr/>
        </p:nvSpPr>
        <p:spPr>
          <a:xfrm>
            <a:off x="5691165" y="476279"/>
            <a:ext cx="4976837" cy="646331"/>
          </a:xfrm>
          <a:prstGeom prst="rect">
            <a:avLst/>
          </a:prstGeom>
          <a:noFill/>
        </p:spPr>
        <p:txBody>
          <a:bodyPr wrap="square" rtlCol="0">
            <a:spAutoFit/>
          </a:bodyPr>
          <a:lstStyle/>
          <a:p>
            <a:pPr algn="ctr"/>
            <a:r>
              <a:rPr lang="en-NZ" sz="3600" b="1" dirty="0"/>
              <a:t>Death for the unwanted</a:t>
            </a:r>
          </a:p>
        </p:txBody>
      </p:sp>
      <p:pic>
        <p:nvPicPr>
          <p:cNvPr id="6" name="Picture 5" descr="http://www.pdfbooksworld.com/image/cache/catalog/1207-390x550.jpg">
            <a:extLst>
              <a:ext uri="{FF2B5EF4-FFF2-40B4-BE49-F238E27FC236}">
                <a16:creationId xmlns:a16="http://schemas.microsoft.com/office/drawing/2014/main" id="{3E541CE4-C927-4FB9-B911-3EC8A4672F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971"/>
            <a:ext cx="4464496" cy="699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684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14932D-0228-4BD9-824B-27163A723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 name="TextBox 3">
            <a:extLst>
              <a:ext uri="{FF2B5EF4-FFF2-40B4-BE49-F238E27FC236}">
                <a16:creationId xmlns:a16="http://schemas.microsoft.com/office/drawing/2014/main" id="{F0B974AE-2A12-4159-AFE6-153C638A6F55}"/>
              </a:ext>
            </a:extLst>
          </p:cNvPr>
          <p:cNvSpPr txBox="1"/>
          <p:nvPr/>
        </p:nvSpPr>
        <p:spPr>
          <a:xfrm>
            <a:off x="335360" y="1450231"/>
            <a:ext cx="6397154" cy="5078313"/>
          </a:xfrm>
          <a:prstGeom prst="rect">
            <a:avLst/>
          </a:prstGeom>
          <a:noFill/>
        </p:spPr>
        <p:txBody>
          <a:bodyPr wrap="square" rtlCol="0">
            <a:spAutoFit/>
          </a:bodyPr>
          <a:lstStyle/>
          <a:p>
            <a:pPr algn="ctr"/>
            <a:r>
              <a:rPr lang="en-AU" sz="3600" dirty="0">
                <a:effectLst>
                  <a:glow rad="101600">
                    <a:schemeClr val="bg1">
                      <a:alpha val="60000"/>
                    </a:schemeClr>
                  </a:glow>
                </a:effectLst>
              </a:rPr>
              <a:t>For there shall arise false Christs, and false prophets, </a:t>
            </a:r>
          </a:p>
          <a:p>
            <a:pPr algn="ctr"/>
            <a:r>
              <a:rPr lang="en-AU" sz="3600" dirty="0">
                <a:effectLst>
                  <a:glow rad="101600">
                    <a:schemeClr val="bg1">
                      <a:alpha val="60000"/>
                    </a:schemeClr>
                  </a:glow>
                </a:effectLst>
              </a:rPr>
              <a:t>and shall shew great </a:t>
            </a:r>
          </a:p>
          <a:p>
            <a:pPr algn="ctr"/>
            <a:r>
              <a:rPr lang="en-AU" sz="3600" dirty="0">
                <a:effectLst>
                  <a:glow rad="101600">
                    <a:schemeClr val="bg1">
                      <a:alpha val="60000"/>
                    </a:schemeClr>
                  </a:glow>
                </a:effectLst>
              </a:rPr>
              <a:t>signs and wonders; </a:t>
            </a:r>
          </a:p>
          <a:p>
            <a:pPr algn="ctr"/>
            <a:r>
              <a:rPr lang="en-AU" sz="3600" dirty="0">
                <a:effectLst>
                  <a:glow rad="101600">
                    <a:schemeClr val="bg1">
                      <a:alpha val="60000"/>
                    </a:schemeClr>
                  </a:glow>
                </a:effectLst>
              </a:rPr>
              <a:t>insomuch that, </a:t>
            </a:r>
          </a:p>
          <a:p>
            <a:pPr algn="ctr"/>
            <a:r>
              <a:rPr lang="en-AU" sz="3600" dirty="0">
                <a:effectLst>
                  <a:glow rad="101600">
                    <a:schemeClr val="bg1">
                      <a:alpha val="60000"/>
                    </a:schemeClr>
                  </a:glow>
                </a:effectLst>
              </a:rPr>
              <a:t>if it were possible, </a:t>
            </a:r>
          </a:p>
          <a:p>
            <a:pPr algn="ctr"/>
            <a:r>
              <a:rPr lang="en-AU" sz="3600" dirty="0">
                <a:effectLst>
                  <a:glow rad="101600">
                    <a:schemeClr val="bg1">
                      <a:alpha val="60000"/>
                    </a:schemeClr>
                  </a:glow>
                </a:effectLst>
              </a:rPr>
              <a:t>they shall deceive </a:t>
            </a:r>
          </a:p>
          <a:p>
            <a:pPr algn="ctr"/>
            <a:r>
              <a:rPr lang="en-AU" sz="3600" b="1" dirty="0">
                <a:solidFill>
                  <a:srgbClr val="FFFF00"/>
                </a:solidFill>
                <a:effectLst>
                  <a:glow rad="101600">
                    <a:schemeClr val="bg1">
                      <a:alpha val="60000"/>
                    </a:schemeClr>
                  </a:glow>
                </a:effectLst>
              </a:rPr>
              <a:t>the very elect.  </a:t>
            </a:r>
          </a:p>
          <a:p>
            <a:pPr algn="ctr"/>
            <a:r>
              <a:rPr lang="en-AU" sz="3200" dirty="0">
                <a:effectLst>
                  <a:glow rad="101600">
                    <a:schemeClr val="bg1">
                      <a:alpha val="60000"/>
                    </a:schemeClr>
                  </a:glow>
                </a:effectLst>
              </a:rPr>
              <a:t>Matt. 24:24.</a:t>
            </a:r>
            <a:endParaRPr lang="en-NZ" sz="3200" dirty="0"/>
          </a:p>
        </p:txBody>
      </p:sp>
      <p:sp>
        <p:nvSpPr>
          <p:cNvPr id="5" name="TextBox 4">
            <a:extLst>
              <a:ext uri="{FF2B5EF4-FFF2-40B4-BE49-F238E27FC236}">
                <a16:creationId xmlns:a16="http://schemas.microsoft.com/office/drawing/2014/main" id="{9380924B-9F68-4B48-86FF-53AA24C2201A}"/>
              </a:ext>
            </a:extLst>
          </p:cNvPr>
          <p:cNvSpPr txBox="1"/>
          <p:nvPr/>
        </p:nvSpPr>
        <p:spPr>
          <a:xfrm>
            <a:off x="696659" y="332656"/>
            <a:ext cx="5132222" cy="707886"/>
          </a:xfrm>
          <a:prstGeom prst="rect">
            <a:avLst/>
          </a:prstGeom>
          <a:noFill/>
        </p:spPr>
        <p:txBody>
          <a:bodyPr wrap="square" rtlCol="0">
            <a:spAutoFit/>
          </a:bodyPr>
          <a:lstStyle/>
          <a:p>
            <a:pPr algn="ctr"/>
            <a:r>
              <a:rPr lang="en-US" sz="4000" b="1" dirty="0">
                <a:effectLst>
                  <a:glow rad="101600">
                    <a:schemeClr val="bg1">
                      <a:alpha val="60000"/>
                    </a:schemeClr>
                  </a:glow>
                </a:effectLst>
              </a:rPr>
              <a:t>Only the Elect Escape</a:t>
            </a:r>
            <a:endParaRPr lang="en-NZ" sz="4000" b="1" dirty="0">
              <a:effectLst>
                <a:glow rad="101600">
                  <a:schemeClr val="bg1">
                    <a:alpha val="60000"/>
                  </a:schemeClr>
                </a:glow>
              </a:effectLst>
            </a:endParaRPr>
          </a:p>
        </p:txBody>
      </p:sp>
    </p:spTree>
    <p:extLst>
      <p:ext uri="{BB962C8B-B14F-4D97-AF65-F5344CB8AC3E}">
        <p14:creationId xmlns:p14="http://schemas.microsoft.com/office/powerpoint/2010/main" val="4882975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603613" y="5375708"/>
            <a:ext cx="6984774" cy="707886"/>
          </a:xfrm>
          <a:prstGeom prst="rect">
            <a:avLst/>
          </a:prstGeom>
          <a:noFill/>
        </p:spPr>
        <p:txBody>
          <a:bodyPr wrap="square" rtlCol="0">
            <a:spAutoFit/>
          </a:bodyPr>
          <a:lstStyle/>
          <a:p>
            <a:pPr algn="ctr"/>
            <a:r>
              <a:rPr lang="en-NZ" sz="4000" b="1" dirty="0">
                <a:effectLst>
                  <a:glow rad="101600">
                    <a:schemeClr val="bg1">
                      <a:alpha val="60000"/>
                    </a:schemeClr>
                  </a:glow>
                </a:effectLst>
              </a:rPr>
              <a:t>The Georgia Guide Stones</a:t>
            </a:r>
          </a:p>
        </p:txBody>
      </p:sp>
    </p:spTree>
    <p:extLst>
      <p:ext uri="{BB962C8B-B14F-4D97-AF65-F5344CB8AC3E}">
        <p14:creationId xmlns:p14="http://schemas.microsoft.com/office/powerpoint/2010/main" val="384862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bruce\Pictures\Depopulation_Agenda_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7941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ruce\Pictures\ted-turner-1995-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89" y="0"/>
            <a:ext cx="12321308" cy="67413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157" y="3573016"/>
            <a:ext cx="5904656" cy="2492990"/>
          </a:xfrm>
          <a:prstGeom prst="rect">
            <a:avLst/>
          </a:prstGeom>
          <a:noFill/>
        </p:spPr>
        <p:txBody>
          <a:bodyPr wrap="square" rtlCol="0">
            <a:spAutoFit/>
          </a:bodyPr>
          <a:lstStyle/>
          <a:p>
            <a:pPr algn="ctr"/>
            <a:r>
              <a:rPr lang="en-NZ" sz="3200" dirty="0">
                <a:effectLst>
                  <a:glow rad="101600">
                    <a:schemeClr val="bg1">
                      <a:alpha val="60000"/>
                    </a:schemeClr>
                  </a:glow>
                </a:effectLst>
              </a:rPr>
              <a:t>A total world population </a:t>
            </a:r>
          </a:p>
          <a:p>
            <a:pPr algn="ctr"/>
            <a:r>
              <a:rPr lang="en-NZ" sz="3200" dirty="0">
                <a:effectLst>
                  <a:glow rad="101600">
                    <a:schemeClr val="bg1">
                      <a:alpha val="60000"/>
                    </a:schemeClr>
                  </a:glow>
                </a:effectLst>
              </a:rPr>
              <a:t>of 250-300 million people, </a:t>
            </a:r>
          </a:p>
          <a:p>
            <a:pPr algn="ctr"/>
            <a:r>
              <a:rPr lang="en-NZ" sz="3200" dirty="0">
                <a:effectLst>
                  <a:glow rad="101600">
                    <a:schemeClr val="bg1">
                      <a:alpha val="60000"/>
                    </a:schemeClr>
                  </a:glow>
                </a:effectLst>
              </a:rPr>
              <a:t>a 95% decline from present </a:t>
            </a:r>
          </a:p>
          <a:p>
            <a:pPr algn="ctr"/>
            <a:r>
              <a:rPr lang="en-NZ" sz="3200" dirty="0">
                <a:effectLst>
                  <a:glow rad="101600">
                    <a:schemeClr val="bg1">
                      <a:alpha val="60000"/>
                    </a:schemeClr>
                  </a:glow>
                </a:effectLst>
              </a:rPr>
              <a:t>levels, would be ideal.</a:t>
            </a:r>
          </a:p>
          <a:p>
            <a:pPr algn="ctr"/>
            <a:r>
              <a:rPr lang="en-NZ" sz="2800" i="1" dirty="0">
                <a:effectLst>
                  <a:glow rad="101600">
                    <a:schemeClr val="bg1">
                      <a:alpha val="60000"/>
                    </a:schemeClr>
                  </a:glow>
                </a:effectLst>
              </a:rPr>
              <a:t>Ted Turner, founder of CNN</a:t>
            </a:r>
          </a:p>
        </p:txBody>
      </p:sp>
    </p:spTree>
    <p:extLst>
      <p:ext uri="{BB962C8B-B14F-4D97-AF65-F5344CB8AC3E}">
        <p14:creationId xmlns:p14="http://schemas.microsoft.com/office/powerpoint/2010/main" val="25683679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F08EC1-7E96-4107-94ED-FC959335A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6" y="29739"/>
            <a:ext cx="12213096" cy="6828261"/>
          </a:xfrm>
          <a:prstGeom prst="rect">
            <a:avLst/>
          </a:prstGeom>
        </p:spPr>
      </p:pic>
      <p:sp>
        <p:nvSpPr>
          <p:cNvPr id="4" name="TextBox 3">
            <a:extLst>
              <a:ext uri="{FF2B5EF4-FFF2-40B4-BE49-F238E27FC236}">
                <a16:creationId xmlns:a16="http://schemas.microsoft.com/office/drawing/2014/main" id="{590F18EB-1816-4703-9ACD-42D4F38AC991}"/>
              </a:ext>
            </a:extLst>
          </p:cNvPr>
          <p:cNvSpPr txBox="1"/>
          <p:nvPr/>
        </p:nvSpPr>
        <p:spPr>
          <a:xfrm>
            <a:off x="7061690" y="332656"/>
            <a:ext cx="5112568" cy="2862322"/>
          </a:xfrm>
          <a:prstGeom prst="rect">
            <a:avLst/>
          </a:prstGeom>
          <a:noFill/>
        </p:spPr>
        <p:txBody>
          <a:bodyPr wrap="square" rtlCol="0">
            <a:spAutoFit/>
          </a:bodyPr>
          <a:lstStyle/>
          <a:p>
            <a:pPr algn="ctr"/>
            <a:r>
              <a:rPr lang="en-NZ" sz="3600" dirty="0">
                <a:effectLst>
                  <a:glow rad="101600">
                    <a:schemeClr val="bg1">
                      <a:alpha val="60000"/>
                    </a:schemeClr>
                  </a:glow>
                </a:effectLst>
              </a:rPr>
              <a:t>Depopulation should </a:t>
            </a:r>
          </a:p>
          <a:p>
            <a:pPr algn="ctr"/>
            <a:r>
              <a:rPr lang="en-NZ" sz="3600" dirty="0">
                <a:effectLst>
                  <a:glow rad="101600">
                    <a:schemeClr val="bg1">
                      <a:alpha val="60000"/>
                    </a:schemeClr>
                  </a:glow>
                </a:effectLst>
              </a:rPr>
              <a:t>be the highest priority </a:t>
            </a:r>
          </a:p>
          <a:p>
            <a:pPr algn="ctr"/>
            <a:r>
              <a:rPr lang="en-NZ" sz="3600" dirty="0">
                <a:effectLst>
                  <a:glow rad="101600">
                    <a:schemeClr val="bg1">
                      <a:alpha val="60000"/>
                    </a:schemeClr>
                  </a:glow>
                </a:effectLst>
              </a:rPr>
              <a:t>of U.S. foreign policy towards the </a:t>
            </a:r>
          </a:p>
          <a:p>
            <a:pPr algn="ctr"/>
            <a:r>
              <a:rPr lang="en-NZ" sz="3600" dirty="0">
                <a:effectLst>
                  <a:glow rad="101600">
                    <a:schemeClr val="bg1">
                      <a:alpha val="60000"/>
                    </a:schemeClr>
                  </a:glow>
                </a:effectLst>
              </a:rPr>
              <a:t>Third World </a:t>
            </a:r>
            <a:endParaRPr lang="en-AU" sz="3600" dirty="0">
              <a:effectLst>
                <a:glow rad="101600">
                  <a:schemeClr val="bg1">
                    <a:alpha val="60000"/>
                  </a:schemeClr>
                </a:glow>
              </a:effectLst>
            </a:endParaRPr>
          </a:p>
        </p:txBody>
      </p:sp>
      <p:sp>
        <p:nvSpPr>
          <p:cNvPr id="2" name="TextBox 1">
            <a:extLst>
              <a:ext uri="{FF2B5EF4-FFF2-40B4-BE49-F238E27FC236}">
                <a16:creationId xmlns:a16="http://schemas.microsoft.com/office/drawing/2014/main" id="{0C386511-26F1-4BC0-A063-05A83F2D1CC1}"/>
              </a:ext>
            </a:extLst>
          </p:cNvPr>
          <p:cNvSpPr txBox="1"/>
          <p:nvPr/>
        </p:nvSpPr>
        <p:spPr>
          <a:xfrm>
            <a:off x="335360" y="548680"/>
            <a:ext cx="4104456" cy="584775"/>
          </a:xfrm>
          <a:prstGeom prst="rect">
            <a:avLst/>
          </a:prstGeom>
          <a:noFill/>
        </p:spPr>
        <p:txBody>
          <a:bodyPr wrap="square" rtlCol="0">
            <a:spAutoFit/>
          </a:bodyPr>
          <a:lstStyle/>
          <a:p>
            <a:pPr algn="ctr"/>
            <a:r>
              <a:rPr lang="en-US" sz="3200" i="1" dirty="0">
                <a:effectLst>
                  <a:glow rad="101600">
                    <a:schemeClr val="bg1">
                      <a:alpha val="60000"/>
                    </a:schemeClr>
                  </a:glow>
                </a:effectLst>
              </a:rPr>
              <a:t>Henry Kissinger</a:t>
            </a:r>
            <a:endParaRPr lang="en-NZ" sz="3200" i="1" dirty="0">
              <a:effectLst>
                <a:glow rad="101600">
                  <a:schemeClr val="bg1">
                    <a:alpha val="60000"/>
                  </a:schemeClr>
                </a:glow>
              </a:effectLst>
            </a:endParaRPr>
          </a:p>
        </p:txBody>
      </p:sp>
    </p:spTree>
    <p:extLst>
      <p:ext uri="{BB962C8B-B14F-4D97-AF65-F5344CB8AC3E}">
        <p14:creationId xmlns:p14="http://schemas.microsoft.com/office/powerpoint/2010/main" val="32369302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bruce\Pictures\BILL-MAHER-faceb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6783" y="-228446"/>
            <a:ext cx="15606315" cy="78031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60157" y="3680343"/>
            <a:ext cx="8671685" cy="3046988"/>
          </a:xfrm>
          <a:prstGeom prst="rect">
            <a:avLst/>
          </a:prstGeom>
          <a:noFill/>
        </p:spPr>
        <p:txBody>
          <a:bodyPr wrap="square" rtlCol="0">
            <a:spAutoFit/>
          </a:bodyPr>
          <a:lstStyle/>
          <a:p>
            <a:pPr algn="ctr"/>
            <a:r>
              <a:rPr lang="en-NZ" sz="3200" dirty="0">
                <a:effectLst>
                  <a:glow rad="101600">
                    <a:schemeClr val="bg1">
                      <a:alpha val="60000"/>
                    </a:schemeClr>
                  </a:glow>
                </a:effectLst>
              </a:rPr>
              <a:t>I’m pro-choice, I’m for assisted suicide, </a:t>
            </a:r>
          </a:p>
          <a:p>
            <a:pPr algn="ctr"/>
            <a:r>
              <a:rPr lang="en-NZ" sz="3200" dirty="0">
                <a:effectLst>
                  <a:glow rad="101600">
                    <a:schemeClr val="bg1">
                      <a:alpha val="60000"/>
                    </a:schemeClr>
                  </a:glow>
                </a:effectLst>
              </a:rPr>
              <a:t>I’m for regular suicide, I’m for whatever gets the freeway moving – that’s what I’m for. </a:t>
            </a:r>
          </a:p>
          <a:p>
            <a:pPr algn="ctr"/>
            <a:r>
              <a:rPr lang="en-NZ" sz="3200" dirty="0">
                <a:effectLst>
                  <a:glow rad="101600">
                    <a:schemeClr val="bg1">
                      <a:alpha val="60000"/>
                    </a:schemeClr>
                  </a:glow>
                </a:effectLst>
              </a:rPr>
              <a:t>It’s too crowded, the planet is too crowded </a:t>
            </a:r>
          </a:p>
          <a:p>
            <a:pPr algn="ctr"/>
            <a:r>
              <a:rPr lang="en-NZ" sz="3200" b="1" dirty="0">
                <a:solidFill>
                  <a:srgbClr val="FFFF00"/>
                </a:solidFill>
                <a:effectLst>
                  <a:glow rad="101600">
                    <a:schemeClr val="bg1">
                      <a:alpha val="60000"/>
                    </a:schemeClr>
                  </a:glow>
                </a:effectLst>
              </a:rPr>
              <a:t>and</a:t>
            </a:r>
            <a:r>
              <a:rPr lang="en-NZ" sz="3200" dirty="0">
                <a:effectLst>
                  <a:glow rad="101600">
                    <a:schemeClr val="bg1">
                      <a:alpha val="60000"/>
                    </a:schemeClr>
                  </a:glow>
                </a:effectLst>
              </a:rPr>
              <a:t> </a:t>
            </a:r>
            <a:r>
              <a:rPr lang="en-NZ" sz="3200" b="1" dirty="0">
                <a:solidFill>
                  <a:srgbClr val="FFFF00"/>
                </a:solidFill>
                <a:effectLst>
                  <a:glow rad="101600">
                    <a:schemeClr val="bg1">
                      <a:alpha val="60000"/>
                    </a:schemeClr>
                  </a:glow>
                </a:effectLst>
              </a:rPr>
              <a:t>we need to promote death.</a:t>
            </a:r>
          </a:p>
          <a:p>
            <a:pPr algn="ctr"/>
            <a:r>
              <a:rPr lang="en-NZ" sz="3200" i="1" dirty="0">
                <a:effectLst>
                  <a:glow rad="101600">
                    <a:schemeClr val="bg1">
                      <a:alpha val="60000"/>
                    </a:schemeClr>
                  </a:glow>
                </a:effectLst>
              </a:rPr>
              <a:t>Bill Maher.</a:t>
            </a:r>
            <a:endParaRPr lang="en-NZ" sz="2621" dirty="0"/>
          </a:p>
        </p:txBody>
      </p:sp>
    </p:spTree>
    <p:extLst>
      <p:ext uri="{BB962C8B-B14F-4D97-AF65-F5344CB8AC3E}">
        <p14:creationId xmlns:p14="http://schemas.microsoft.com/office/powerpoint/2010/main" val="20648678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citizenbrooklyn.com/wp-content/uploads/2014/04/12740207494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886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2650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s://encrypted-tbn2.gstatic.com/images?q=tbn:ANd9GcRnIj-680tacn7DeyiCQ5i8c7v0uHrL_OzaFxAavO7WNKzt4UyUP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791"/>
            <a:ext cx="5519936" cy="34487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91944" y="151179"/>
            <a:ext cx="6264696" cy="6555641"/>
          </a:xfrm>
          <a:prstGeom prst="rect">
            <a:avLst/>
          </a:prstGeom>
          <a:noFill/>
        </p:spPr>
        <p:txBody>
          <a:bodyPr wrap="square" rtlCol="0">
            <a:spAutoFit/>
          </a:bodyPr>
          <a:lstStyle/>
          <a:p>
            <a:pPr algn="ctr"/>
            <a:r>
              <a:rPr lang="en-NZ" sz="2800" b="1" dirty="0">
                <a:solidFill>
                  <a:srgbClr val="FFFF00"/>
                </a:solidFill>
              </a:rPr>
              <a:t>Billions of dollars is being poured into an effort to reduce population growth all over the world, and most people do not even know that it is happening. </a:t>
            </a:r>
          </a:p>
          <a:p>
            <a:pPr algn="ctr"/>
            <a:r>
              <a:rPr lang="en-NZ" sz="2800" dirty="0"/>
              <a:t>These efforts are often promoted </a:t>
            </a:r>
          </a:p>
          <a:p>
            <a:pPr algn="ctr"/>
            <a:r>
              <a:rPr lang="en-NZ" sz="2800" dirty="0"/>
              <a:t>under such labels as “family planning”, “abortion rights” and “public health programs”, but the primary goal is always to get women to have less children. </a:t>
            </a:r>
          </a:p>
          <a:p>
            <a:pPr algn="ctr"/>
            <a:r>
              <a:rPr lang="en-NZ" sz="2800" dirty="0"/>
              <a:t>This population control agenda has millions upon millions of supporters all over the planet and it is gaining even more adherents with each passing day. </a:t>
            </a:r>
          </a:p>
          <a:p>
            <a:pPr algn="ctr"/>
            <a:r>
              <a:rPr lang="en-NZ" sz="2800" dirty="0"/>
              <a:t>It is being taught in colleges, universities  and schools all over the globe. </a:t>
            </a:r>
          </a:p>
        </p:txBody>
      </p:sp>
      <p:sp>
        <p:nvSpPr>
          <p:cNvPr id="3" name="TextBox 2"/>
          <p:cNvSpPr txBox="1"/>
          <p:nvPr/>
        </p:nvSpPr>
        <p:spPr>
          <a:xfrm>
            <a:off x="1132534" y="4293096"/>
            <a:ext cx="3273587" cy="1323439"/>
          </a:xfrm>
          <a:prstGeom prst="rect">
            <a:avLst/>
          </a:prstGeom>
          <a:noFill/>
        </p:spPr>
        <p:txBody>
          <a:bodyPr wrap="square" rtlCol="0">
            <a:spAutoFit/>
          </a:bodyPr>
          <a:lstStyle/>
          <a:p>
            <a:pPr algn="ctr"/>
            <a:r>
              <a:rPr lang="en-NZ" sz="4000" b="1" dirty="0"/>
              <a:t>First the Propaganda</a:t>
            </a:r>
          </a:p>
        </p:txBody>
      </p:sp>
    </p:spTree>
    <p:extLst>
      <p:ext uri="{BB962C8B-B14F-4D97-AF65-F5344CB8AC3E}">
        <p14:creationId xmlns:p14="http://schemas.microsoft.com/office/powerpoint/2010/main" val="4131242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1639" y="260648"/>
            <a:ext cx="8760296" cy="6858352"/>
          </a:xfrm>
          <a:prstGeom prst="rect">
            <a:avLst/>
          </a:prstGeom>
          <a:noFill/>
        </p:spPr>
        <p:txBody>
          <a:bodyPr wrap="square" rtlCol="0">
            <a:spAutoFit/>
          </a:bodyPr>
          <a:lstStyle/>
          <a:p>
            <a:pPr algn="ctr"/>
            <a:r>
              <a:rPr lang="en-NZ" sz="2800" b="1" dirty="0">
                <a:solidFill>
                  <a:srgbClr val="FFFF00"/>
                </a:solidFill>
              </a:rPr>
              <a:t>It is being promoted by radical humanists who are completely and totally convinced that the core crisis </a:t>
            </a:r>
          </a:p>
          <a:p>
            <a:pPr algn="ctr"/>
            <a:r>
              <a:rPr lang="en-NZ" sz="2800" b="1" dirty="0">
                <a:solidFill>
                  <a:srgbClr val="FFFF00"/>
                </a:solidFill>
              </a:rPr>
              <a:t>that humanity is facing today is that there are way </a:t>
            </a:r>
          </a:p>
          <a:p>
            <a:pPr algn="ctr"/>
            <a:r>
              <a:rPr lang="en-NZ" sz="2800" b="1" dirty="0">
                <a:solidFill>
                  <a:srgbClr val="FFFF00"/>
                </a:solidFill>
              </a:rPr>
              <a:t>too many people living on this planet.</a:t>
            </a:r>
            <a:r>
              <a:rPr lang="en-NZ" sz="2800" dirty="0"/>
              <a:t> </a:t>
            </a:r>
          </a:p>
          <a:p>
            <a:pPr algn="ctr"/>
            <a:r>
              <a:rPr lang="en-NZ" sz="2800" dirty="0"/>
              <a:t>They fully believe that overpopulation is the root cause of most of our economic, social, political and environmental problems. In fact, the truth is that many of them actually believe that they are literally in a “life or death” race to save the planet. Many of the “true believers” are entirely convinced that if human population numbers are not greatly reduced from where they are now, the planet </a:t>
            </a:r>
          </a:p>
          <a:p>
            <a:pPr algn="ctr"/>
            <a:r>
              <a:rPr lang="en-NZ" sz="2800" dirty="0"/>
              <a:t>we are  living on will be completely destroyed. </a:t>
            </a:r>
          </a:p>
          <a:p>
            <a:pPr algn="ctr"/>
            <a:r>
              <a:rPr lang="en-NZ" sz="2800" dirty="0"/>
              <a:t>That is why many of these radical humanists </a:t>
            </a:r>
          </a:p>
          <a:p>
            <a:pPr algn="ctr"/>
            <a:r>
              <a:rPr lang="en-NZ" sz="2800" dirty="0"/>
              <a:t>would absolutely love for you and I to die. </a:t>
            </a:r>
          </a:p>
          <a:p>
            <a:pPr algn="ctr"/>
            <a:r>
              <a:rPr lang="en-NZ" sz="2800" dirty="0"/>
              <a:t>From their perspective, the less people the better.</a:t>
            </a:r>
          </a:p>
          <a:p>
            <a:pPr algn="ctr"/>
            <a:endParaRPr lang="en-NZ" sz="1967" dirty="0"/>
          </a:p>
        </p:txBody>
      </p:sp>
      <p:pic>
        <p:nvPicPr>
          <p:cNvPr id="64516" name="Picture 4" descr="http://www.moriah.com.au/textarchive/images/thomson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2"/>
            <a:ext cx="3287688" cy="6882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6327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rense.com/1.imagesH/trojhorse_de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8" y="1"/>
            <a:ext cx="12144672" cy="68580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5360" y="188640"/>
            <a:ext cx="5976664" cy="3539430"/>
          </a:xfrm>
          <a:prstGeom prst="rect">
            <a:avLst/>
          </a:prstGeom>
          <a:noFill/>
        </p:spPr>
        <p:txBody>
          <a:bodyPr wrap="square" rtlCol="0">
            <a:spAutoFit/>
          </a:bodyPr>
          <a:lstStyle/>
          <a:p>
            <a:r>
              <a:rPr lang="en-NZ" sz="2800" dirty="0">
                <a:effectLst>
                  <a:glow rad="101600">
                    <a:schemeClr val="bg1">
                      <a:alpha val="60000"/>
                    </a:schemeClr>
                  </a:glow>
                </a:effectLst>
              </a:rPr>
              <a:t>Many that write about the population control agenda make it sound as if there is just a “tiny elite” that is promoting this philosophy. Sadly, that is simply not accurate. </a:t>
            </a:r>
            <a:r>
              <a:rPr lang="en-NZ" sz="2800" b="1" dirty="0">
                <a:solidFill>
                  <a:srgbClr val="FFFF00"/>
                </a:solidFill>
                <a:effectLst>
                  <a:glow rad="101600">
                    <a:schemeClr val="bg1">
                      <a:alpha val="60000"/>
                    </a:schemeClr>
                  </a:glow>
                </a:effectLst>
              </a:rPr>
              <a:t>The truth is that this twisted agenda is being taught at the majority of the colleges and universities in                       the United States. </a:t>
            </a:r>
            <a:endParaRPr lang="en-NZ" sz="2800" b="1" i="1" dirty="0">
              <a:solidFill>
                <a:srgbClr val="FFFF00"/>
              </a:solidFill>
              <a:effectLst>
                <a:glow rad="101600">
                  <a:schemeClr val="bg1">
                    <a:alpha val="60000"/>
                  </a:schemeClr>
                </a:glow>
              </a:effectLst>
            </a:endParaRPr>
          </a:p>
        </p:txBody>
      </p:sp>
    </p:spTree>
    <p:extLst>
      <p:ext uri="{BB962C8B-B14F-4D97-AF65-F5344CB8AC3E}">
        <p14:creationId xmlns:p14="http://schemas.microsoft.com/office/powerpoint/2010/main" val="36883392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rense.com/1.imagesH/trojhorse_de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3352" y="260648"/>
            <a:ext cx="6480720" cy="3600986"/>
          </a:xfrm>
          <a:prstGeom prst="rect">
            <a:avLst/>
          </a:prstGeom>
          <a:noFill/>
        </p:spPr>
        <p:txBody>
          <a:bodyPr wrap="square" rtlCol="0">
            <a:spAutoFit/>
          </a:bodyPr>
          <a:lstStyle/>
          <a:p>
            <a:r>
              <a:rPr lang="en-NZ" sz="2800" b="1" dirty="0">
                <a:solidFill>
                  <a:srgbClr val="FFFF00"/>
                </a:solidFill>
                <a:effectLst>
                  <a:glow rad="101600">
                    <a:schemeClr val="bg1">
                      <a:alpha val="60000"/>
                    </a:schemeClr>
                  </a:glow>
                </a:effectLst>
              </a:rPr>
              <a:t>It is being promoted in our television shows and in our movies. It is even being taught to elementary school children. </a:t>
            </a:r>
          </a:p>
          <a:p>
            <a:r>
              <a:rPr lang="en-NZ" sz="2400" i="1" dirty="0">
                <a:effectLst>
                  <a:glow rad="101600">
                    <a:schemeClr val="bg1">
                      <a:alpha val="60000"/>
                    </a:schemeClr>
                  </a:glow>
                </a:effectLst>
              </a:rPr>
              <a:t>The Population Control Agenda </a:t>
            </a:r>
          </a:p>
          <a:p>
            <a:r>
              <a:rPr lang="en-NZ" sz="2400" i="1" dirty="0">
                <a:effectLst>
                  <a:glow rad="101600">
                    <a:schemeClr val="bg1">
                      <a:alpha val="60000"/>
                    </a:schemeClr>
                  </a:glow>
                </a:effectLst>
              </a:rPr>
              <a:t>Of The Radical Humanists </a:t>
            </a:r>
          </a:p>
          <a:p>
            <a:r>
              <a:rPr lang="en-NZ" sz="2400" i="1" dirty="0">
                <a:effectLst>
                  <a:glow rad="101600">
                    <a:schemeClr val="bg1">
                      <a:alpha val="60000"/>
                    </a:schemeClr>
                  </a:glow>
                </a:effectLst>
              </a:rPr>
              <a:t>Who Would Love For </a:t>
            </a:r>
          </a:p>
          <a:p>
            <a:r>
              <a:rPr lang="en-NZ" sz="2400" i="1" dirty="0">
                <a:effectLst>
                  <a:glow rad="101600">
                    <a:schemeClr val="bg1">
                      <a:alpha val="60000"/>
                    </a:schemeClr>
                  </a:glow>
                </a:effectLst>
              </a:rPr>
              <a:t>You And I To Die, </a:t>
            </a:r>
          </a:p>
          <a:p>
            <a:r>
              <a:rPr lang="en-NZ" sz="2400" i="1" dirty="0">
                <a:effectLst>
                  <a:glow rad="101600">
                    <a:schemeClr val="bg1">
                      <a:alpha val="60000"/>
                    </a:schemeClr>
                  </a:glow>
                </a:effectLst>
              </a:rPr>
              <a:t>Truther, </a:t>
            </a:r>
          </a:p>
          <a:p>
            <a:r>
              <a:rPr lang="en-NZ" sz="2400" i="1" dirty="0">
                <a:effectLst>
                  <a:glow rad="101600">
                    <a:schemeClr val="bg1">
                      <a:alpha val="60000"/>
                    </a:schemeClr>
                  </a:glow>
                </a:effectLst>
              </a:rPr>
              <a:t>Oct. 15, 2012.</a:t>
            </a:r>
          </a:p>
        </p:txBody>
      </p:sp>
    </p:spTree>
    <p:extLst>
      <p:ext uri="{BB962C8B-B14F-4D97-AF65-F5344CB8AC3E}">
        <p14:creationId xmlns:p14="http://schemas.microsoft.com/office/powerpoint/2010/main" val="641517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28E792-4EB7-454E-AC54-059A175A6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944226B-6A60-42B9-96E7-E96E506C27C9}"/>
              </a:ext>
            </a:extLst>
          </p:cNvPr>
          <p:cNvSpPr txBox="1"/>
          <p:nvPr/>
        </p:nvSpPr>
        <p:spPr>
          <a:xfrm>
            <a:off x="1703512" y="476672"/>
            <a:ext cx="5537406" cy="2554545"/>
          </a:xfrm>
          <a:prstGeom prst="rect">
            <a:avLst/>
          </a:prstGeom>
          <a:noFill/>
        </p:spPr>
        <p:txBody>
          <a:bodyPr wrap="square" rtlCol="0">
            <a:spAutoFit/>
          </a:bodyPr>
          <a:lstStyle/>
          <a:p>
            <a:pPr algn="ctr"/>
            <a:r>
              <a:rPr lang="en-AU" sz="3200" dirty="0">
                <a:effectLst>
                  <a:glow rad="101600">
                    <a:schemeClr val="bg1">
                      <a:alpha val="60000"/>
                    </a:schemeClr>
                  </a:glow>
                </a:effectLst>
              </a:rPr>
              <a:t>Peter, an apostle of Jesus Christ, to the strangers scattered throughout Pontus, </a:t>
            </a:r>
          </a:p>
          <a:p>
            <a:pPr algn="ctr"/>
            <a:r>
              <a:rPr lang="en-AU" sz="3200" dirty="0">
                <a:effectLst>
                  <a:glow rad="101600">
                    <a:schemeClr val="bg1">
                      <a:alpha val="60000"/>
                    </a:schemeClr>
                  </a:glow>
                </a:effectLst>
              </a:rPr>
              <a:t>Galatia, Cappadocia, </a:t>
            </a:r>
          </a:p>
          <a:p>
            <a:pPr algn="ctr"/>
            <a:r>
              <a:rPr lang="en-AU" sz="3200" dirty="0">
                <a:effectLst>
                  <a:glow rad="101600">
                    <a:schemeClr val="bg1">
                      <a:alpha val="60000"/>
                    </a:schemeClr>
                  </a:glow>
                </a:effectLst>
              </a:rPr>
              <a:t>Asia, and Bithynia, </a:t>
            </a:r>
            <a:endParaRPr lang="en-AU" sz="3200" dirty="0"/>
          </a:p>
        </p:txBody>
      </p:sp>
    </p:spTree>
    <p:extLst>
      <p:ext uri="{BB962C8B-B14F-4D97-AF65-F5344CB8AC3E}">
        <p14:creationId xmlns:p14="http://schemas.microsoft.com/office/powerpoint/2010/main" val="23639608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8A1E28-4BC0-4C8E-95E8-ECE2F4FEA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14" y="-99392"/>
            <a:ext cx="12244174" cy="6957392"/>
          </a:xfrm>
          <a:prstGeom prst="rect">
            <a:avLst/>
          </a:prstGeom>
        </p:spPr>
      </p:pic>
      <p:sp>
        <p:nvSpPr>
          <p:cNvPr id="2" name="TextBox 1">
            <a:extLst>
              <a:ext uri="{FF2B5EF4-FFF2-40B4-BE49-F238E27FC236}">
                <a16:creationId xmlns:a16="http://schemas.microsoft.com/office/drawing/2014/main" id="{99673EB4-FBC1-4CDE-98EF-63F02C8B4C85}"/>
              </a:ext>
            </a:extLst>
          </p:cNvPr>
          <p:cNvSpPr txBox="1"/>
          <p:nvPr/>
        </p:nvSpPr>
        <p:spPr>
          <a:xfrm>
            <a:off x="407368" y="332656"/>
            <a:ext cx="3528392" cy="4524315"/>
          </a:xfrm>
          <a:prstGeom prst="rect">
            <a:avLst/>
          </a:prstGeom>
          <a:noFill/>
        </p:spPr>
        <p:txBody>
          <a:bodyPr wrap="square" rtlCol="0">
            <a:spAutoFit/>
          </a:bodyPr>
          <a:lstStyle/>
          <a:p>
            <a:r>
              <a:rPr lang="en-AU" sz="3200" dirty="0">
                <a:effectLst>
                  <a:glow rad="101600">
                    <a:schemeClr val="bg1">
                      <a:alpha val="60000"/>
                    </a:schemeClr>
                  </a:glow>
                </a:effectLst>
              </a:rPr>
              <a:t>In the event that </a:t>
            </a:r>
          </a:p>
          <a:p>
            <a:r>
              <a:rPr lang="en-AU" sz="3200" dirty="0">
                <a:effectLst>
                  <a:glow rad="101600">
                    <a:schemeClr val="bg1">
                      <a:alpha val="60000"/>
                    </a:schemeClr>
                  </a:glow>
                </a:effectLst>
              </a:rPr>
              <a:t>I am reincarnated, </a:t>
            </a:r>
          </a:p>
          <a:p>
            <a:r>
              <a:rPr lang="en-AU" sz="3200" dirty="0">
                <a:effectLst>
                  <a:glow rad="101600">
                    <a:schemeClr val="bg1">
                      <a:alpha val="60000"/>
                    </a:schemeClr>
                  </a:glow>
                </a:effectLst>
              </a:rPr>
              <a:t>I would like to return as a </a:t>
            </a:r>
          </a:p>
          <a:p>
            <a:r>
              <a:rPr lang="en-AU" sz="3200" dirty="0">
                <a:effectLst>
                  <a:glow rad="101600">
                    <a:schemeClr val="bg1">
                      <a:alpha val="60000"/>
                    </a:schemeClr>
                  </a:glow>
                </a:effectLst>
              </a:rPr>
              <a:t>deadly virus, </a:t>
            </a:r>
          </a:p>
          <a:p>
            <a:r>
              <a:rPr lang="en-AU" sz="3200" dirty="0">
                <a:effectLst>
                  <a:glow rad="101600">
                    <a:schemeClr val="bg1">
                      <a:alpha val="60000"/>
                    </a:schemeClr>
                  </a:glow>
                </a:effectLst>
              </a:rPr>
              <a:t>to contribute something </a:t>
            </a:r>
          </a:p>
          <a:p>
            <a:r>
              <a:rPr lang="en-AU" sz="3200" dirty="0">
                <a:effectLst>
                  <a:glow rad="101600">
                    <a:schemeClr val="bg1">
                      <a:alpha val="60000"/>
                    </a:schemeClr>
                  </a:glow>
                </a:effectLst>
              </a:rPr>
              <a:t>to solving overpopulation. </a:t>
            </a:r>
            <a:endParaRPr lang="en-AU" sz="2621" dirty="0"/>
          </a:p>
        </p:txBody>
      </p:sp>
      <p:sp>
        <p:nvSpPr>
          <p:cNvPr id="3" name="TextBox 2">
            <a:extLst>
              <a:ext uri="{FF2B5EF4-FFF2-40B4-BE49-F238E27FC236}">
                <a16:creationId xmlns:a16="http://schemas.microsoft.com/office/drawing/2014/main" id="{3D32106E-7701-4D9B-9560-ED2BD5C03F49}"/>
              </a:ext>
            </a:extLst>
          </p:cNvPr>
          <p:cNvSpPr txBox="1"/>
          <p:nvPr/>
        </p:nvSpPr>
        <p:spPr>
          <a:xfrm>
            <a:off x="8688288" y="4221088"/>
            <a:ext cx="3096344" cy="1077218"/>
          </a:xfrm>
          <a:prstGeom prst="rect">
            <a:avLst/>
          </a:prstGeom>
          <a:noFill/>
        </p:spPr>
        <p:txBody>
          <a:bodyPr wrap="square" rtlCol="0">
            <a:spAutoFit/>
          </a:bodyPr>
          <a:lstStyle/>
          <a:p>
            <a:pPr algn="ctr"/>
            <a:r>
              <a:rPr lang="en-US" sz="3200" i="1" dirty="0">
                <a:effectLst>
                  <a:glow rad="101600">
                    <a:schemeClr val="bg1">
                      <a:alpha val="60000"/>
                    </a:schemeClr>
                  </a:glow>
                </a:effectLst>
              </a:rPr>
              <a:t>Prince Philip of Great Britain</a:t>
            </a:r>
            <a:endParaRPr lang="en-NZ" sz="3200" i="1" dirty="0">
              <a:effectLst>
                <a:glow rad="101600">
                  <a:schemeClr val="bg1">
                    <a:alpha val="60000"/>
                  </a:schemeClr>
                </a:glow>
              </a:effectLst>
            </a:endParaRPr>
          </a:p>
        </p:txBody>
      </p:sp>
    </p:spTree>
    <p:extLst>
      <p:ext uri="{BB962C8B-B14F-4D97-AF65-F5344CB8AC3E}">
        <p14:creationId xmlns:p14="http://schemas.microsoft.com/office/powerpoint/2010/main" val="13520626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15E82-5787-4A8A-98E0-378EF5CF7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10" y="-99392"/>
            <a:ext cx="12443398" cy="6957392"/>
          </a:xfrm>
          <a:prstGeom prst="rect">
            <a:avLst/>
          </a:prstGeom>
        </p:spPr>
      </p:pic>
      <p:sp>
        <p:nvSpPr>
          <p:cNvPr id="4" name="TextBox 3">
            <a:extLst>
              <a:ext uri="{FF2B5EF4-FFF2-40B4-BE49-F238E27FC236}">
                <a16:creationId xmlns:a16="http://schemas.microsoft.com/office/drawing/2014/main" id="{4C102C0D-7DD6-4B39-8EEA-0C703FBC2920}"/>
              </a:ext>
            </a:extLst>
          </p:cNvPr>
          <p:cNvSpPr txBox="1"/>
          <p:nvPr/>
        </p:nvSpPr>
        <p:spPr>
          <a:xfrm>
            <a:off x="191344" y="176793"/>
            <a:ext cx="3611996" cy="4524315"/>
          </a:xfrm>
          <a:prstGeom prst="rect">
            <a:avLst/>
          </a:prstGeom>
          <a:noFill/>
        </p:spPr>
        <p:txBody>
          <a:bodyPr wrap="square" rtlCol="0">
            <a:spAutoFit/>
          </a:bodyPr>
          <a:lstStyle/>
          <a:p>
            <a:r>
              <a:rPr lang="en-AU" sz="3200" dirty="0">
                <a:effectLst>
                  <a:glow rad="101600">
                    <a:schemeClr val="bg1">
                      <a:alpha val="60000"/>
                    </a:schemeClr>
                  </a:glow>
                </a:effectLst>
              </a:rPr>
              <a:t>…in early times, </a:t>
            </a:r>
          </a:p>
          <a:p>
            <a:r>
              <a:rPr lang="en-AU" sz="3200" dirty="0">
                <a:effectLst>
                  <a:glow rad="101600">
                    <a:schemeClr val="bg1">
                      <a:alpha val="60000"/>
                    </a:schemeClr>
                  </a:glow>
                </a:effectLst>
              </a:rPr>
              <a:t>it was easier to control a million people, literally </a:t>
            </a:r>
          </a:p>
          <a:p>
            <a:r>
              <a:rPr lang="en-AU" sz="3200" dirty="0">
                <a:effectLst>
                  <a:glow rad="101600">
                    <a:schemeClr val="bg1">
                      <a:alpha val="60000"/>
                    </a:schemeClr>
                  </a:glow>
                </a:effectLst>
              </a:rPr>
              <a:t>it was easier to control a million people than physically to kill </a:t>
            </a:r>
          </a:p>
          <a:p>
            <a:r>
              <a:rPr lang="en-AU" sz="3200" dirty="0">
                <a:effectLst>
                  <a:glow rad="101600">
                    <a:schemeClr val="bg1">
                      <a:alpha val="60000"/>
                    </a:schemeClr>
                  </a:glow>
                </a:effectLst>
              </a:rPr>
              <a:t>a million people. </a:t>
            </a:r>
          </a:p>
        </p:txBody>
      </p:sp>
      <p:sp>
        <p:nvSpPr>
          <p:cNvPr id="2" name="TextBox 1">
            <a:extLst>
              <a:ext uri="{FF2B5EF4-FFF2-40B4-BE49-F238E27FC236}">
                <a16:creationId xmlns:a16="http://schemas.microsoft.com/office/drawing/2014/main" id="{42709CC4-FB69-48A7-BF45-85CCFB2B15AD}"/>
              </a:ext>
            </a:extLst>
          </p:cNvPr>
          <p:cNvSpPr txBox="1"/>
          <p:nvPr/>
        </p:nvSpPr>
        <p:spPr>
          <a:xfrm>
            <a:off x="8093538" y="423015"/>
            <a:ext cx="3791744" cy="4031873"/>
          </a:xfrm>
          <a:prstGeom prst="rect">
            <a:avLst/>
          </a:prstGeom>
          <a:noFill/>
        </p:spPr>
        <p:txBody>
          <a:bodyPr wrap="square" rtlCol="0">
            <a:spAutoFit/>
          </a:bodyPr>
          <a:lstStyle/>
          <a:p>
            <a:pPr algn="r"/>
            <a:r>
              <a:rPr lang="en-AU" sz="3200" dirty="0">
                <a:effectLst>
                  <a:glow rad="101600">
                    <a:schemeClr val="bg1">
                      <a:alpha val="60000"/>
                    </a:schemeClr>
                  </a:glow>
                </a:effectLst>
              </a:rPr>
              <a:t>Today, </a:t>
            </a:r>
          </a:p>
          <a:p>
            <a:pPr algn="r"/>
            <a:r>
              <a:rPr lang="en-AU" sz="3200" dirty="0">
                <a:effectLst>
                  <a:glow rad="101600">
                    <a:schemeClr val="bg1">
                      <a:alpha val="60000"/>
                    </a:schemeClr>
                  </a:glow>
                </a:effectLst>
              </a:rPr>
              <a:t>it is infinitely </a:t>
            </a:r>
          </a:p>
          <a:p>
            <a:pPr algn="r"/>
            <a:r>
              <a:rPr lang="en-AU" sz="3200" dirty="0">
                <a:effectLst>
                  <a:glow rad="101600">
                    <a:schemeClr val="bg1">
                      <a:alpha val="60000"/>
                    </a:schemeClr>
                  </a:glow>
                </a:effectLst>
              </a:rPr>
              <a:t>easier to kill a </a:t>
            </a:r>
          </a:p>
          <a:p>
            <a:pPr algn="r"/>
            <a:r>
              <a:rPr lang="en-AU" sz="3200" dirty="0">
                <a:effectLst>
                  <a:glow rad="101600">
                    <a:schemeClr val="bg1">
                      <a:alpha val="60000"/>
                    </a:schemeClr>
                  </a:glow>
                </a:effectLst>
              </a:rPr>
              <a:t>million people </a:t>
            </a:r>
          </a:p>
          <a:p>
            <a:pPr algn="r"/>
            <a:r>
              <a:rPr lang="en-AU" sz="3200" dirty="0">
                <a:effectLst>
                  <a:glow rad="101600">
                    <a:schemeClr val="bg1">
                      <a:alpha val="60000"/>
                    </a:schemeClr>
                  </a:glow>
                </a:effectLst>
              </a:rPr>
              <a:t>than to control </a:t>
            </a:r>
          </a:p>
          <a:p>
            <a:pPr algn="r"/>
            <a:r>
              <a:rPr lang="en-AU" sz="3200" dirty="0">
                <a:effectLst>
                  <a:glow rad="101600">
                    <a:schemeClr val="bg1">
                      <a:alpha val="60000"/>
                    </a:schemeClr>
                  </a:glow>
                </a:effectLst>
              </a:rPr>
              <a:t>a million people. </a:t>
            </a:r>
          </a:p>
          <a:p>
            <a:pPr algn="r"/>
            <a:r>
              <a:rPr lang="en-AU" sz="3200" b="1" dirty="0">
                <a:solidFill>
                  <a:srgbClr val="FFFF00"/>
                </a:solidFill>
                <a:effectLst>
                  <a:glow rad="101600">
                    <a:schemeClr val="bg1">
                      <a:alpha val="60000"/>
                    </a:schemeClr>
                  </a:glow>
                </a:effectLst>
              </a:rPr>
              <a:t>It is easier to kill </a:t>
            </a:r>
          </a:p>
          <a:p>
            <a:pPr algn="r"/>
            <a:r>
              <a:rPr lang="en-AU" sz="3200" b="1" dirty="0">
                <a:solidFill>
                  <a:srgbClr val="FFFF00"/>
                </a:solidFill>
                <a:effectLst>
                  <a:glow rad="101600">
                    <a:schemeClr val="bg1">
                      <a:alpha val="60000"/>
                    </a:schemeClr>
                  </a:glow>
                </a:effectLst>
              </a:rPr>
              <a:t>than to control.</a:t>
            </a:r>
          </a:p>
        </p:txBody>
      </p:sp>
      <p:sp>
        <p:nvSpPr>
          <p:cNvPr id="5" name="TextBox 4">
            <a:extLst>
              <a:ext uri="{FF2B5EF4-FFF2-40B4-BE49-F238E27FC236}">
                <a16:creationId xmlns:a16="http://schemas.microsoft.com/office/drawing/2014/main" id="{1C27BE02-7E26-46E9-A072-491E1595FE4F}"/>
              </a:ext>
            </a:extLst>
          </p:cNvPr>
          <p:cNvSpPr txBox="1"/>
          <p:nvPr/>
        </p:nvSpPr>
        <p:spPr>
          <a:xfrm>
            <a:off x="1631504" y="5446810"/>
            <a:ext cx="8081774" cy="954107"/>
          </a:xfrm>
          <a:prstGeom prst="rect">
            <a:avLst/>
          </a:prstGeom>
          <a:noFill/>
        </p:spPr>
        <p:txBody>
          <a:bodyPr wrap="square" rtlCol="0">
            <a:spAutoFit/>
          </a:bodyPr>
          <a:lstStyle/>
          <a:p>
            <a:pPr algn="ctr"/>
            <a:r>
              <a:rPr lang="en-AU" sz="2800" i="1" dirty="0" err="1">
                <a:effectLst>
                  <a:glow rad="101600">
                    <a:schemeClr val="bg1">
                      <a:alpha val="60000"/>
                    </a:schemeClr>
                  </a:glow>
                </a:effectLst>
              </a:rPr>
              <a:t>Zbigniew</a:t>
            </a:r>
            <a:r>
              <a:rPr lang="en-AU" sz="2800" i="1" dirty="0">
                <a:effectLst>
                  <a:glow rad="101600">
                    <a:schemeClr val="bg1">
                      <a:alpha val="60000"/>
                    </a:schemeClr>
                  </a:glow>
                </a:effectLst>
              </a:rPr>
              <a:t> Brzezinski, speech given at Chatham House, </a:t>
            </a:r>
          </a:p>
          <a:p>
            <a:pPr algn="ctr"/>
            <a:r>
              <a:rPr lang="en-AU" sz="2800" i="1" dirty="0">
                <a:effectLst>
                  <a:glow rad="101600">
                    <a:schemeClr val="bg1">
                      <a:alpha val="60000"/>
                    </a:schemeClr>
                  </a:glow>
                </a:effectLst>
              </a:rPr>
              <a:t>England, Nov. 17, 2008.</a:t>
            </a:r>
            <a:endParaRPr lang="en-AU" sz="2800" dirty="0"/>
          </a:p>
        </p:txBody>
      </p:sp>
    </p:spTree>
    <p:extLst>
      <p:ext uri="{BB962C8B-B14F-4D97-AF65-F5344CB8AC3E}">
        <p14:creationId xmlns:p14="http://schemas.microsoft.com/office/powerpoint/2010/main" val="321692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79976" y="3212976"/>
            <a:ext cx="4913583" cy="2246769"/>
          </a:xfrm>
          <a:prstGeom prst="rect">
            <a:avLst/>
          </a:prstGeom>
          <a:noFill/>
        </p:spPr>
        <p:txBody>
          <a:bodyPr wrap="square" rtlCol="0">
            <a:spAutoFit/>
          </a:bodyPr>
          <a:lstStyle/>
          <a:p>
            <a:pPr algn="ctr"/>
            <a:r>
              <a:rPr lang="en-NZ" sz="3600" dirty="0"/>
              <a:t>The new ethics will hold life to be a privilege and a responsibility…  </a:t>
            </a:r>
          </a:p>
          <a:p>
            <a:pPr algn="ctr"/>
            <a:r>
              <a:rPr lang="en-NZ" sz="3200" i="1" dirty="0"/>
              <a:t>p. 115.</a:t>
            </a:r>
            <a:endParaRPr lang="en-NZ" sz="3200" dirty="0"/>
          </a:p>
        </p:txBody>
      </p:sp>
      <p:pic>
        <p:nvPicPr>
          <p:cNvPr id="5" name="Picture 4" descr="http://www.pdfbooksworld.com/image/cache/catalog/1207-390x550.jpg">
            <a:extLst>
              <a:ext uri="{FF2B5EF4-FFF2-40B4-BE49-F238E27FC236}">
                <a16:creationId xmlns:a16="http://schemas.microsoft.com/office/drawing/2014/main" id="{829C5924-F731-4DE1-8423-9219F76A7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971"/>
            <a:ext cx="4464496" cy="69916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9656B1-3F98-449B-9215-5FF0645BD1EB}"/>
              </a:ext>
            </a:extLst>
          </p:cNvPr>
          <p:cNvSpPr txBox="1"/>
          <p:nvPr/>
        </p:nvSpPr>
        <p:spPr>
          <a:xfrm>
            <a:off x="5087888" y="476672"/>
            <a:ext cx="5976664" cy="1938992"/>
          </a:xfrm>
          <a:prstGeom prst="rect">
            <a:avLst/>
          </a:prstGeom>
          <a:noFill/>
        </p:spPr>
        <p:txBody>
          <a:bodyPr wrap="square" rtlCol="0">
            <a:spAutoFit/>
          </a:bodyPr>
          <a:lstStyle/>
          <a:p>
            <a:pPr algn="ctr"/>
            <a:r>
              <a:rPr lang="en-US" sz="4000" b="1" dirty="0"/>
              <a:t>An individuals </a:t>
            </a:r>
          </a:p>
          <a:p>
            <a:pPr algn="ctr"/>
            <a:r>
              <a:rPr lang="en-US" sz="4000" b="1" dirty="0"/>
              <a:t>right to life </a:t>
            </a:r>
          </a:p>
          <a:p>
            <a:pPr algn="ctr"/>
            <a:r>
              <a:rPr lang="en-US" sz="4000" b="1" dirty="0"/>
              <a:t>removed </a:t>
            </a:r>
            <a:endParaRPr lang="en-NZ" sz="4000" b="1" dirty="0"/>
          </a:p>
        </p:txBody>
      </p:sp>
    </p:spTree>
    <p:extLst>
      <p:ext uri="{BB962C8B-B14F-4D97-AF65-F5344CB8AC3E}">
        <p14:creationId xmlns:p14="http://schemas.microsoft.com/office/powerpoint/2010/main" val="33911579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23992" y="2852936"/>
            <a:ext cx="4464496" cy="2800767"/>
          </a:xfrm>
          <a:prstGeom prst="rect">
            <a:avLst/>
          </a:prstGeom>
          <a:noFill/>
        </p:spPr>
        <p:txBody>
          <a:bodyPr wrap="square" rtlCol="0">
            <a:spAutoFit/>
          </a:bodyPr>
          <a:lstStyle/>
          <a:p>
            <a:pPr algn="ctr"/>
            <a:r>
              <a:rPr lang="en-NZ" sz="3600" dirty="0"/>
              <a:t>…the men of the New Republic will have </a:t>
            </a:r>
          </a:p>
          <a:p>
            <a:pPr algn="ctr"/>
            <a:r>
              <a:rPr lang="en-NZ" sz="3600" dirty="0"/>
              <a:t>little pity and less benevolence.  </a:t>
            </a:r>
          </a:p>
          <a:p>
            <a:pPr algn="ctr"/>
            <a:r>
              <a:rPr lang="en-NZ" sz="3200" i="1" dirty="0"/>
              <a:t>p. 115.</a:t>
            </a:r>
          </a:p>
        </p:txBody>
      </p:sp>
      <p:pic>
        <p:nvPicPr>
          <p:cNvPr id="5" name="Picture 4" descr="http://www.pdfbooksworld.com/image/cache/catalog/1207-390x550.jpg">
            <a:extLst>
              <a:ext uri="{FF2B5EF4-FFF2-40B4-BE49-F238E27FC236}">
                <a16:creationId xmlns:a16="http://schemas.microsoft.com/office/drawing/2014/main" id="{829C5924-F731-4DE1-8423-9219F76A7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971"/>
            <a:ext cx="4464496" cy="69916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873EA3-4872-4C90-AEE1-E74CC4998BC2}"/>
              </a:ext>
            </a:extLst>
          </p:cNvPr>
          <p:cNvSpPr txBox="1"/>
          <p:nvPr/>
        </p:nvSpPr>
        <p:spPr>
          <a:xfrm>
            <a:off x="5159896" y="908720"/>
            <a:ext cx="5904656" cy="1323439"/>
          </a:xfrm>
          <a:prstGeom prst="rect">
            <a:avLst/>
          </a:prstGeom>
          <a:noFill/>
        </p:spPr>
        <p:txBody>
          <a:bodyPr wrap="square" rtlCol="0">
            <a:spAutoFit/>
          </a:bodyPr>
          <a:lstStyle/>
          <a:p>
            <a:pPr algn="ctr"/>
            <a:r>
              <a:rPr lang="en-US" sz="4000" b="1" dirty="0"/>
              <a:t>Government will be cruel and merciless</a:t>
            </a:r>
            <a:endParaRPr lang="en-NZ" sz="4000" b="1" dirty="0"/>
          </a:p>
        </p:txBody>
      </p:sp>
    </p:spTree>
    <p:extLst>
      <p:ext uri="{BB962C8B-B14F-4D97-AF65-F5344CB8AC3E}">
        <p14:creationId xmlns:p14="http://schemas.microsoft.com/office/powerpoint/2010/main" val="5290536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4496" y="333012"/>
            <a:ext cx="7727504" cy="6432530"/>
          </a:xfrm>
          <a:prstGeom prst="rect">
            <a:avLst/>
          </a:prstGeom>
          <a:noFill/>
        </p:spPr>
        <p:txBody>
          <a:bodyPr wrap="square" rtlCol="0">
            <a:spAutoFit/>
          </a:bodyPr>
          <a:lstStyle/>
          <a:p>
            <a:pPr algn="ctr"/>
            <a:r>
              <a:rPr lang="en-NZ" sz="3200" dirty="0"/>
              <a:t>They will hold, I anticipate, that a certain portion of the population…</a:t>
            </a:r>
          </a:p>
          <a:p>
            <a:pPr algn="ctr"/>
            <a:r>
              <a:rPr lang="en-NZ" sz="3200" dirty="0"/>
              <a:t>with indisputably transmissible diseases, </a:t>
            </a:r>
          </a:p>
          <a:p>
            <a:pPr algn="ctr"/>
            <a:r>
              <a:rPr lang="en-NZ" sz="3200" dirty="0"/>
              <a:t>with transmissible mental disorders, </a:t>
            </a:r>
          </a:p>
          <a:p>
            <a:pPr algn="ctr"/>
            <a:r>
              <a:rPr lang="en-NZ" sz="3200" dirty="0"/>
              <a:t>with such hideous incurable habits of mind </a:t>
            </a:r>
          </a:p>
          <a:p>
            <a:pPr algn="ctr"/>
            <a:r>
              <a:rPr lang="en-NZ" sz="3200" dirty="0"/>
              <a:t>as the craving for intoxication--exists only </a:t>
            </a:r>
          </a:p>
          <a:p>
            <a:pPr algn="ctr"/>
            <a:r>
              <a:rPr lang="en-NZ" sz="3200" dirty="0"/>
              <a:t>on sufferance, out of pity and patience, </a:t>
            </a:r>
          </a:p>
          <a:p>
            <a:pPr algn="ctr"/>
            <a:r>
              <a:rPr lang="en-NZ" sz="3200" dirty="0"/>
              <a:t>and on the understanding that they do </a:t>
            </a:r>
          </a:p>
          <a:p>
            <a:pPr algn="ctr"/>
            <a:r>
              <a:rPr lang="en-NZ" sz="3200" dirty="0"/>
              <a:t>not propagate; and I do not foresee </a:t>
            </a:r>
          </a:p>
          <a:p>
            <a:pPr algn="ctr"/>
            <a:r>
              <a:rPr lang="en-NZ" sz="3200" dirty="0"/>
              <a:t>any reason to suppose that they </a:t>
            </a:r>
          </a:p>
          <a:p>
            <a:pPr algn="ctr"/>
            <a:r>
              <a:rPr lang="en-NZ" sz="3200" b="1" dirty="0">
                <a:solidFill>
                  <a:srgbClr val="FFFF00"/>
                </a:solidFill>
              </a:rPr>
              <a:t>will hesitate to kill when that </a:t>
            </a:r>
          </a:p>
          <a:p>
            <a:pPr algn="ctr"/>
            <a:r>
              <a:rPr lang="en-NZ" sz="3200" b="1" dirty="0">
                <a:solidFill>
                  <a:srgbClr val="FFFF00"/>
                </a:solidFill>
              </a:rPr>
              <a:t>sufferance is abused.</a:t>
            </a:r>
            <a:r>
              <a:rPr lang="en-NZ" sz="3200" dirty="0"/>
              <a:t> </a:t>
            </a:r>
          </a:p>
          <a:p>
            <a:pPr algn="ctr"/>
            <a:r>
              <a:rPr lang="en-NZ" sz="2800" i="1" dirty="0"/>
              <a:t>p. 115.</a:t>
            </a:r>
          </a:p>
        </p:txBody>
      </p:sp>
      <p:pic>
        <p:nvPicPr>
          <p:cNvPr id="4" name="Picture 3" descr="http://www.pdfbooksworld.com/image/cache/catalog/1207-390x550.jpg">
            <a:extLst>
              <a:ext uri="{FF2B5EF4-FFF2-40B4-BE49-F238E27FC236}">
                <a16:creationId xmlns:a16="http://schemas.microsoft.com/office/drawing/2014/main" id="{EEC48FC5-EB59-4C76-920B-AFBC56313B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971"/>
            <a:ext cx="4464496" cy="699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5743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59896" y="2204864"/>
            <a:ext cx="6500998" cy="3539430"/>
          </a:xfrm>
          <a:prstGeom prst="rect">
            <a:avLst/>
          </a:prstGeom>
          <a:noFill/>
        </p:spPr>
        <p:txBody>
          <a:bodyPr wrap="square" rtlCol="0">
            <a:spAutoFit/>
          </a:bodyPr>
          <a:lstStyle/>
          <a:p>
            <a:pPr algn="ctr"/>
            <a:r>
              <a:rPr lang="en-NZ" sz="3200" dirty="0"/>
              <a:t>The men of the New Republic will </a:t>
            </a:r>
          </a:p>
          <a:p>
            <a:pPr algn="ctr"/>
            <a:r>
              <a:rPr lang="en-NZ" sz="3200" dirty="0"/>
              <a:t>not be squeamish, either, in facing </a:t>
            </a:r>
          </a:p>
          <a:p>
            <a:pPr algn="ctr"/>
            <a:r>
              <a:rPr lang="en-NZ" sz="3200" dirty="0"/>
              <a:t>or inflicting death, because they </a:t>
            </a:r>
          </a:p>
          <a:p>
            <a:pPr algn="ctr"/>
            <a:r>
              <a:rPr lang="en-NZ" sz="3200" dirty="0"/>
              <a:t>will have a fuller sense of the </a:t>
            </a:r>
          </a:p>
          <a:p>
            <a:pPr algn="ctr"/>
            <a:r>
              <a:rPr lang="en-NZ" sz="3200" dirty="0"/>
              <a:t>possibilities of life than we possess. </a:t>
            </a:r>
          </a:p>
          <a:p>
            <a:pPr algn="ctr"/>
            <a:r>
              <a:rPr lang="en-NZ" sz="3200" b="1" dirty="0">
                <a:solidFill>
                  <a:srgbClr val="FFFF00"/>
                </a:solidFill>
              </a:rPr>
              <a:t>They will have an ideal that will </a:t>
            </a:r>
          </a:p>
          <a:p>
            <a:pPr algn="ctr"/>
            <a:r>
              <a:rPr lang="en-NZ" sz="3200" b="1" dirty="0">
                <a:solidFill>
                  <a:srgbClr val="FFFF00"/>
                </a:solidFill>
              </a:rPr>
              <a:t>make killing worth the while.  </a:t>
            </a:r>
            <a:endParaRPr lang="en-NZ" sz="3200" dirty="0"/>
          </a:p>
        </p:txBody>
      </p:sp>
      <p:sp>
        <p:nvSpPr>
          <p:cNvPr id="5" name="TextBox 4"/>
          <p:cNvSpPr txBox="1"/>
          <p:nvPr/>
        </p:nvSpPr>
        <p:spPr>
          <a:xfrm>
            <a:off x="5845972" y="492950"/>
            <a:ext cx="4707103" cy="1200329"/>
          </a:xfrm>
          <a:prstGeom prst="rect">
            <a:avLst/>
          </a:prstGeom>
          <a:noFill/>
        </p:spPr>
        <p:txBody>
          <a:bodyPr wrap="square" rtlCol="0">
            <a:spAutoFit/>
          </a:bodyPr>
          <a:lstStyle/>
          <a:p>
            <a:pPr algn="ctr"/>
            <a:r>
              <a:rPr lang="en-NZ" sz="3600" b="1" dirty="0"/>
              <a:t>Killing for the </a:t>
            </a:r>
          </a:p>
          <a:p>
            <a:pPr algn="ctr"/>
            <a:r>
              <a:rPr lang="en-NZ" sz="3600" b="1" dirty="0"/>
              <a:t>Common Good </a:t>
            </a:r>
          </a:p>
        </p:txBody>
      </p:sp>
      <p:pic>
        <p:nvPicPr>
          <p:cNvPr id="6" name="Picture 5" descr="http://www.pdfbooksworld.com/image/cache/catalog/1207-390x550.jpg">
            <a:extLst>
              <a:ext uri="{FF2B5EF4-FFF2-40B4-BE49-F238E27FC236}">
                <a16:creationId xmlns:a16="http://schemas.microsoft.com/office/drawing/2014/main" id="{F386E25A-B1A2-416D-A894-4985C2355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971"/>
            <a:ext cx="4464496" cy="699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6402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a.istockphoto.com/photos/press-conference-with-the-media-picture-id586750998?k=6&amp;m=586750998&amp;s=612x612&amp;w=0&amp;h=9GOPRKaWSk_-NAV3AOWIguwax7aZF_2TO5JoJtvQYB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889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11824" y="1700808"/>
            <a:ext cx="3816424" cy="1323439"/>
          </a:xfrm>
          <a:prstGeom prst="rect">
            <a:avLst/>
          </a:prstGeom>
          <a:noFill/>
        </p:spPr>
        <p:txBody>
          <a:bodyPr wrap="square" rtlCol="0">
            <a:spAutoFit/>
          </a:bodyPr>
          <a:lstStyle/>
          <a:p>
            <a:pPr algn="ctr"/>
            <a:r>
              <a:rPr lang="en-NZ" sz="4000" b="1" dirty="0">
                <a:effectLst>
                  <a:glow rad="101600">
                    <a:schemeClr val="bg1">
                      <a:alpha val="60000"/>
                    </a:schemeClr>
                  </a:glow>
                </a:effectLst>
              </a:rPr>
              <a:t>Weaponization </a:t>
            </a:r>
          </a:p>
          <a:p>
            <a:pPr algn="ctr"/>
            <a:r>
              <a:rPr lang="en-NZ" sz="4000" b="1" dirty="0">
                <a:effectLst>
                  <a:glow rad="101600">
                    <a:schemeClr val="bg1">
                      <a:alpha val="60000"/>
                    </a:schemeClr>
                  </a:glow>
                </a:effectLst>
              </a:rPr>
              <a:t>of the Media</a:t>
            </a:r>
          </a:p>
        </p:txBody>
      </p:sp>
    </p:spTree>
    <p:extLst>
      <p:ext uri="{BB962C8B-B14F-4D97-AF65-F5344CB8AC3E}">
        <p14:creationId xmlns:p14="http://schemas.microsoft.com/office/powerpoint/2010/main" val="29710845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renegadetribune.com/wp-content/uploads/2017/03/hofstra-timeline-edward-bernays-1-e14892449371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16" y="14512"/>
            <a:ext cx="12244216" cy="684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2253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7858" y="1658122"/>
            <a:ext cx="6854142" cy="4462760"/>
          </a:xfrm>
          <a:prstGeom prst="rect">
            <a:avLst/>
          </a:prstGeom>
          <a:noFill/>
        </p:spPr>
        <p:txBody>
          <a:bodyPr wrap="square" rtlCol="0">
            <a:spAutoFit/>
          </a:bodyPr>
          <a:lstStyle/>
          <a:p>
            <a:pPr algn="ctr"/>
            <a:r>
              <a:rPr lang="en-NZ" sz="3200" dirty="0"/>
              <a:t>An Austrian-American pioneer </a:t>
            </a:r>
          </a:p>
          <a:p>
            <a:pPr algn="ctr"/>
            <a:r>
              <a:rPr lang="en-NZ" sz="3200" dirty="0"/>
              <a:t>in the field of </a:t>
            </a:r>
          </a:p>
          <a:p>
            <a:pPr algn="ctr"/>
            <a:r>
              <a:rPr lang="en-NZ" sz="3200" dirty="0"/>
              <a:t>public relations and propaganda, </a:t>
            </a:r>
          </a:p>
          <a:p>
            <a:pPr algn="ctr"/>
            <a:r>
              <a:rPr lang="en-NZ" sz="3200" dirty="0"/>
              <a:t>referred to in his obituary as </a:t>
            </a:r>
          </a:p>
          <a:p>
            <a:pPr algn="ctr"/>
            <a:r>
              <a:rPr lang="en-NZ" sz="3200" b="1" dirty="0">
                <a:solidFill>
                  <a:srgbClr val="FFFF00"/>
                </a:solidFill>
              </a:rPr>
              <a:t>"the father of public relations".</a:t>
            </a:r>
            <a:r>
              <a:rPr lang="en-NZ" sz="3200" b="1" baseline="30000" dirty="0">
                <a:solidFill>
                  <a:srgbClr val="FFFF00"/>
                </a:solidFill>
              </a:rPr>
              <a:t> </a:t>
            </a:r>
            <a:r>
              <a:rPr lang="en-NZ" sz="3200" b="1" dirty="0">
                <a:solidFill>
                  <a:srgbClr val="FFFF00"/>
                </a:solidFill>
              </a:rPr>
              <a:t> </a:t>
            </a:r>
          </a:p>
          <a:p>
            <a:pPr algn="ctr"/>
            <a:r>
              <a:rPr lang="en-NZ" sz="3200" dirty="0"/>
              <a:t>Bernays was named one of the </a:t>
            </a:r>
          </a:p>
          <a:p>
            <a:pPr algn="ctr"/>
            <a:r>
              <a:rPr lang="en-NZ" sz="3200" dirty="0"/>
              <a:t>100 most influential Americans of </a:t>
            </a:r>
          </a:p>
          <a:p>
            <a:pPr algn="ctr"/>
            <a:r>
              <a:rPr lang="en-NZ" sz="3200" dirty="0"/>
              <a:t>the 20th century by Life Magazine. </a:t>
            </a:r>
          </a:p>
          <a:p>
            <a:pPr algn="ctr"/>
            <a:r>
              <a:rPr lang="en-NZ" sz="2800" i="1" dirty="0"/>
              <a:t>Wikipedia. </a:t>
            </a:r>
          </a:p>
        </p:txBody>
      </p:sp>
      <p:pic>
        <p:nvPicPr>
          <p:cNvPr id="3" name="Picture 2" descr="https://yoy50.files.wordpress.com/2014/06/edward_bernays-with-reptilian-ey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83" y="0"/>
            <a:ext cx="5355141" cy="68133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7858" y="509228"/>
            <a:ext cx="7321654" cy="646331"/>
          </a:xfrm>
          <a:prstGeom prst="rect">
            <a:avLst/>
          </a:prstGeom>
          <a:noFill/>
        </p:spPr>
        <p:txBody>
          <a:bodyPr wrap="square" rtlCol="0">
            <a:spAutoFit/>
          </a:bodyPr>
          <a:lstStyle/>
          <a:p>
            <a:pPr algn="ctr"/>
            <a:r>
              <a:rPr lang="en-NZ" sz="3600" b="1" dirty="0"/>
              <a:t>Who was Edward </a:t>
            </a:r>
            <a:r>
              <a:rPr lang="en-NZ" sz="3600" b="1" dirty="0" err="1"/>
              <a:t>Bernays</a:t>
            </a:r>
            <a:r>
              <a:rPr lang="en-NZ" sz="3600" b="1" dirty="0"/>
              <a:t>?</a:t>
            </a:r>
          </a:p>
        </p:txBody>
      </p:sp>
    </p:spTree>
    <p:extLst>
      <p:ext uri="{BB962C8B-B14F-4D97-AF65-F5344CB8AC3E}">
        <p14:creationId xmlns:p14="http://schemas.microsoft.com/office/powerpoint/2010/main" val="3282916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ocioecohistory.files.wordpress.com/2015/02/edward_bernays-propaganda_is_the_executive_arm_of_the_invisble_govern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88" y="-51024"/>
            <a:ext cx="12241360" cy="69090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usercontent1.hubstatic.com/4795549_f5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20000">
            <a:off x="5984903" y="1029518"/>
            <a:ext cx="3103807" cy="4798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15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ipe(down)">
                                      <p:cBhvr>
                                        <p:cTn id="7" dur="580">
                                          <p:stCondLst>
                                            <p:cond delay="0"/>
                                          </p:stCondLst>
                                        </p:cTn>
                                        <p:tgtEl>
                                          <p:spTgt spid="4100"/>
                                        </p:tgtEl>
                                      </p:cBhvr>
                                    </p:animEffect>
                                    <p:anim calcmode="lin" valueType="num">
                                      <p:cBhvr>
                                        <p:cTn id="8" dur="1822" tmFilter="0,0; 0.14,0.36; 0.43,0.73; 0.71,0.91; 1.0,1.0">
                                          <p:stCondLst>
                                            <p:cond delay="0"/>
                                          </p:stCondLst>
                                        </p:cTn>
                                        <p:tgtEl>
                                          <p:spTgt spid="410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0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0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0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00"/>
                                        </p:tgtEl>
                                        <p:attrNameLst>
                                          <p:attrName>ppt_y</p:attrName>
                                        </p:attrNameLst>
                                      </p:cBhvr>
                                      <p:tavLst>
                                        <p:tav tm="0" fmla="#ppt_y-sin(pi*$)/81">
                                          <p:val>
                                            <p:fltVal val="0"/>
                                          </p:val>
                                        </p:tav>
                                        <p:tav tm="100000">
                                          <p:val>
                                            <p:fltVal val="1"/>
                                          </p:val>
                                        </p:tav>
                                      </p:tavLst>
                                    </p:anim>
                                    <p:animScale>
                                      <p:cBhvr>
                                        <p:cTn id="13" dur="26">
                                          <p:stCondLst>
                                            <p:cond delay="650"/>
                                          </p:stCondLst>
                                        </p:cTn>
                                        <p:tgtEl>
                                          <p:spTgt spid="4100"/>
                                        </p:tgtEl>
                                      </p:cBhvr>
                                      <p:to x="100000" y="60000"/>
                                    </p:animScale>
                                    <p:animScale>
                                      <p:cBhvr>
                                        <p:cTn id="14" dur="166" decel="50000">
                                          <p:stCondLst>
                                            <p:cond delay="676"/>
                                          </p:stCondLst>
                                        </p:cTn>
                                        <p:tgtEl>
                                          <p:spTgt spid="4100"/>
                                        </p:tgtEl>
                                      </p:cBhvr>
                                      <p:to x="100000" y="100000"/>
                                    </p:animScale>
                                    <p:animScale>
                                      <p:cBhvr>
                                        <p:cTn id="15" dur="26">
                                          <p:stCondLst>
                                            <p:cond delay="1312"/>
                                          </p:stCondLst>
                                        </p:cTn>
                                        <p:tgtEl>
                                          <p:spTgt spid="4100"/>
                                        </p:tgtEl>
                                      </p:cBhvr>
                                      <p:to x="100000" y="80000"/>
                                    </p:animScale>
                                    <p:animScale>
                                      <p:cBhvr>
                                        <p:cTn id="16" dur="166" decel="50000">
                                          <p:stCondLst>
                                            <p:cond delay="1338"/>
                                          </p:stCondLst>
                                        </p:cTn>
                                        <p:tgtEl>
                                          <p:spTgt spid="4100"/>
                                        </p:tgtEl>
                                      </p:cBhvr>
                                      <p:to x="100000" y="100000"/>
                                    </p:animScale>
                                    <p:animScale>
                                      <p:cBhvr>
                                        <p:cTn id="17" dur="26">
                                          <p:stCondLst>
                                            <p:cond delay="1642"/>
                                          </p:stCondLst>
                                        </p:cTn>
                                        <p:tgtEl>
                                          <p:spTgt spid="4100"/>
                                        </p:tgtEl>
                                      </p:cBhvr>
                                      <p:to x="100000" y="90000"/>
                                    </p:animScale>
                                    <p:animScale>
                                      <p:cBhvr>
                                        <p:cTn id="18" dur="166" decel="50000">
                                          <p:stCondLst>
                                            <p:cond delay="1668"/>
                                          </p:stCondLst>
                                        </p:cTn>
                                        <p:tgtEl>
                                          <p:spTgt spid="4100"/>
                                        </p:tgtEl>
                                      </p:cBhvr>
                                      <p:to x="100000" y="100000"/>
                                    </p:animScale>
                                    <p:animScale>
                                      <p:cBhvr>
                                        <p:cTn id="19" dur="26">
                                          <p:stCondLst>
                                            <p:cond delay="1808"/>
                                          </p:stCondLst>
                                        </p:cTn>
                                        <p:tgtEl>
                                          <p:spTgt spid="4100"/>
                                        </p:tgtEl>
                                      </p:cBhvr>
                                      <p:to x="100000" y="95000"/>
                                    </p:animScale>
                                    <p:animScale>
                                      <p:cBhvr>
                                        <p:cTn id="20" dur="166" decel="50000">
                                          <p:stCondLst>
                                            <p:cond delay="1834"/>
                                          </p:stCondLst>
                                        </p:cTn>
                                        <p:tgtEl>
                                          <p:spTgt spid="410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32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127254</TotalTime>
  <Words>3723</Words>
  <Application>Microsoft Office PowerPoint</Application>
  <PresentationFormat>Widescreen</PresentationFormat>
  <Paragraphs>467</Paragraphs>
  <Slides>123</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123</vt:i4>
      </vt:variant>
    </vt:vector>
  </HeadingPairs>
  <TitlesOfParts>
    <vt:vector size="12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Telfer</dc:creator>
  <cp:lastModifiedBy>Bruce Telfer</cp:lastModifiedBy>
  <cp:revision>687</cp:revision>
  <dcterms:created xsi:type="dcterms:W3CDTF">2017-05-26T09:55:11Z</dcterms:created>
  <dcterms:modified xsi:type="dcterms:W3CDTF">2019-11-15T11:01:08Z</dcterms:modified>
</cp:coreProperties>
</file>